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3" r:id="rId2"/>
    <p:sldId id="320" r:id="rId3"/>
    <p:sldId id="321" r:id="rId4"/>
    <p:sldId id="326" r:id="rId5"/>
    <p:sldId id="323" r:id="rId6"/>
    <p:sldId id="324" r:id="rId7"/>
    <p:sldId id="322" r:id="rId8"/>
    <p:sldId id="325" r:id="rId9"/>
    <p:sldId id="266" r:id="rId10"/>
  </p:sldIdLst>
  <p:sldSz cx="18288000" cy="10287000"/>
  <p:notesSz cx="6858000" cy="9144000"/>
  <p:embeddedFontLst>
    <p:embeddedFont>
      <p:font typeface="Poppins Medium" panose="020B0604020202020204" charset="0"/>
      <p:regular r:id="rId11"/>
      <p:italic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Montserrat Semi-Bold Bold" panose="020B0604020202020204" charset="0"/>
      <p:regular r:id="rId17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DM Sans Bold" panose="020B0604020202020204" charset="0"/>
      <p:regular r:id="rId20"/>
    </p:embeddedFont>
    <p:embeddedFont>
      <p:font typeface="맑은 고딕" panose="020B0503020000020004" pitchFamily="34" charset="-127"/>
      <p:regular r:id="rId21"/>
      <p:bold r:id="rId22"/>
    </p:embeddedFont>
    <p:embeddedFont>
      <p:font typeface="Squada One" panose="020B0604020202020204" charset="0"/>
      <p:regular r:id="rId23"/>
    </p:embeddedFont>
    <p:embeddedFont>
      <p:font typeface="Public Sans Bold" panose="020B0604020202020204" charset="0"/>
      <p:regular r:id="rId24"/>
    </p:embeddedFont>
    <p:embeddedFont>
      <p:font typeface="IBM Plex San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lgerian" panose="04020705040A02060702" pitchFamily="82" charset="0"/>
      <p:regular r:id="rId31"/>
    </p:embeddedFont>
    <p:embeddedFont>
      <p:font typeface="Montserrat 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5D1"/>
    <a:srgbClr val="020AA2"/>
    <a:srgbClr val="00CC00"/>
    <a:srgbClr val="E7F715"/>
    <a:srgbClr val="949F05"/>
    <a:srgbClr val="87A202"/>
    <a:srgbClr val="C0D402"/>
    <a:srgbClr val="D68F00"/>
    <a:srgbClr val="6F6767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47" autoAdjust="0"/>
  </p:normalViewPr>
  <p:slideViewPr>
    <p:cSldViewPr>
      <p:cViewPr varScale="1">
        <p:scale>
          <a:sx n="55" d="100"/>
          <a:sy n="55" d="100"/>
        </p:scale>
        <p:origin x="47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www.free-powerpoint-templates-design.com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4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34.sv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4.svg"/><Relationship Id="rId15" Type="http://schemas.openxmlformats.org/officeDocument/2006/relationships/image" Target="../media/image37.sv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svg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45.svg"/><Relationship Id="rId12" Type="http://schemas.openxmlformats.org/officeDocument/2006/relationships/image" Target="../media/image41.png"/><Relationship Id="rId17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9.svg"/><Relationship Id="rId5" Type="http://schemas.openxmlformats.org/officeDocument/2006/relationships/image" Target="../media/image37.png"/><Relationship Id="rId15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875">
              <a:srgbClr val="9EB2A2"/>
            </a:gs>
            <a:gs pos="95750">
              <a:srgbClr val="A6B8AF"/>
            </a:gs>
            <a:gs pos="77375">
              <a:srgbClr val="A6B7A1"/>
            </a:gs>
            <a:gs pos="59000">
              <a:schemeClr val="accent1"/>
            </a:gs>
            <a:gs pos="9000">
              <a:srgbClr val="D4DE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040454" y="250502"/>
            <a:ext cx="3855291" cy="1403996"/>
            <a:chOff x="0" y="0"/>
            <a:chExt cx="5140389" cy="187199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28466"/>
            <a:stretch>
              <a:fillRect/>
            </a:stretch>
          </p:blipFill>
          <p:spPr>
            <a:xfrm>
              <a:off x="1279904" y="0"/>
              <a:ext cx="3860484" cy="187199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r="74200"/>
            <a:stretch>
              <a:fillRect/>
            </a:stretch>
          </p:blipFill>
          <p:spPr>
            <a:xfrm>
              <a:off x="0" y="0"/>
              <a:ext cx="1279904" cy="172081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F57491D-A8E8-B458-CA0A-5F1FFCF7D88F}"/>
              </a:ext>
            </a:extLst>
          </p:cNvPr>
          <p:cNvSpPr txBox="1"/>
          <p:nvPr/>
        </p:nvSpPr>
        <p:spPr>
          <a:xfrm>
            <a:off x="4419600" y="1743881"/>
            <a:ext cx="91479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PENANGANAN PENGADUAN DAN KONSULTASI MELALUI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2CF2B0-44E5-0264-0808-D3DBBF1D5E2B}"/>
              </a:ext>
            </a:extLst>
          </p:cNvPr>
          <p:cNvSpPr txBox="1"/>
          <p:nvPr/>
        </p:nvSpPr>
        <p:spPr>
          <a:xfrm>
            <a:off x="5328074" y="2811664"/>
            <a:ext cx="76957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APLIKASI HELPDESK</a:t>
            </a:r>
            <a:endParaRPr lang="ko-KR" altLang="en-US" sz="4000" b="1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B7C9826-6C06-DD9E-AA66-0B5A89D8B8E1}"/>
              </a:ext>
            </a:extLst>
          </p:cNvPr>
          <p:cNvGrpSpPr/>
          <p:nvPr/>
        </p:nvGrpSpPr>
        <p:grpSpPr>
          <a:xfrm>
            <a:off x="11845785" y="6977701"/>
            <a:ext cx="8393095" cy="2249309"/>
            <a:chOff x="8667730" y="5674084"/>
            <a:chExt cx="7772400" cy="2084991"/>
          </a:xfrm>
        </p:grpSpPr>
        <p:sp>
          <p:nvSpPr>
            <p:cNvPr id="30" name="TextBox 29">
              <a:hlinkClick r:id="rId4"/>
              <a:extLst>
                <a:ext uri="{FF2B5EF4-FFF2-40B4-BE49-F238E27FC236}">
                  <a16:creationId xmlns:a16="http://schemas.microsoft.com/office/drawing/2014/main" xmlns="" id="{3A175DD3-278D-585B-8E7E-654411960A4C}"/>
                </a:ext>
              </a:extLst>
            </p:cNvPr>
            <p:cNvSpPr txBox="1"/>
            <p:nvPr/>
          </p:nvSpPr>
          <p:spPr>
            <a:xfrm>
              <a:off x="9436213" y="6817609"/>
              <a:ext cx="6235434" cy="3423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1" name="TextBox 30">
              <a:hlinkClick r:id="rId4"/>
              <a:extLst>
                <a:ext uri="{FF2B5EF4-FFF2-40B4-BE49-F238E27FC236}">
                  <a16:creationId xmlns:a16="http://schemas.microsoft.com/office/drawing/2014/main" xmlns="" id="{811EB562-C2B9-74F0-6EE4-5FE6592E0DE2}"/>
                </a:ext>
              </a:extLst>
            </p:cNvPr>
            <p:cNvSpPr txBox="1"/>
            <p:nvPr/>
          </p:nvSpPr>
          <p:spPr>
            <a:xfrm>
              <a:off x="8667730" y="7416724"/>
              <a:ext cx="7772400" cy="3423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2" name="TextBox 31">
              <a:hlinkClick r:id="rId4"/>
              <a:extLst>
                <a:ext uri="{FF2B5EF4-FFF2-40B4-BE49-F238E27FC236}">
                  <a16:creationId xmlns:a16="http://schemas.microsoft.com/office/drawing/2014/main" xmlns="" id="{5023C211-2E30-F84B-ADA8-13408E5B73A5}"/>
                </a:ext>
              </a:extLst>
            </p:cNvPr>
            <p:cNvSpPr txBox="1"/>
            <p:nvPr/>
          </p:nvSpPr>
          <p:spPr>
            <a:xfrm>
              <a:off x="11395862" y="6526779"/>
              <a:ext cx="2326075" cy="313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600" dirty="0"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hlinkClick r:id="rId4"/>
              <a:extLst>
                <a:ext uri="{FF2B5EF4-FFF2-40B4-BE49-F238E27FC236}">
                  <a16:creationId xmlns:a16="http://schemas.microsoft.com/office/drawing/2014/main" xmlns="" id="{A9AF83A5-BDC1-9EEE-05D0-ED68ED77CC44}"/>
                </a:ext>
              </a:extLst>
            </p:cNvPr>
            <p:cNvSpPr txBox="1"/>
            <p:nvPr/>
          </p:nvSpPr>
          <p:spPr>
            <a:xfrm>
              <a:off x="8889969" y="6207394"/>
              <a:ext cx="7337861" cy="3423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latin typeface="Arial Rounded MT Bold" pitchFamily="34" charset="0"/>
                  <a:cs typeface="Arial" pitchFamily="34" charset="0"/>
                </a:rPr>
                <a:t>Kamis, 1 </a:t>
              </a:r>
              <a:r>
                <a:rPr lang="en-US" altLang="ko-KR" dirty="0" err="1">
                  <a:latin typeface="Arial Rounded MT Bold" pitchFamily="34" charset="0"/>
                  <a:cs typeface="Arial" pitchFamily="34" charset="0"/>
                </a:rPr>
                <a:t>Agustus</a:t>
              </a:r>
              <a:r>
                <a:rPr lang="en-US" altLang="ko-KR" dirty="0">
                  <a:latin typeface="Arial Rounded MT Bold" pitchFamily="34" charset="0"/>
                  <a:cs typeface="Arial" pitchFamily="34" charset="0"/>
                </a:rPr>
                <a:t> 2024</a:t>
              </a:r>
              <a:endParaRPr lang="ko-KR" altLang="en-US" dirty="0"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hlinkClick r:id="rId4"/>
              <a:extLst>
                <a:ext uri="{FF2B5EF4-FFF2-40B4-BE49-F238E27FC236}">
                  <a16:creationId xmlns:a16="http://schemas.microsoft.com/office/drawing/2014/main" xmlns="" id="{8DB79E0C-5B0E-9C84-6E3F-6234D06D376F}"/>
                </a:ext>
              </a:extLst>
            </p:cNvPr>
            <p:cNvSpPr txBox="1"/>
            <p:nvPr/>
          </p:nvSpPr>
          <p:spPr>
            <a:xfrm>
              <a:off x="8774579" y="5674084"/>
              <a:ext cx="7612369" cy="5991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latin typeface="Algerian" pitchFamily="82" charset="0"/>
                  <a:cs typeface="Arial" pitchFamily="34" charset="0"/>
                </a:rPr>
                <a:t>Ruang RAPAT ARJUNO, </a:t>
              </a:r>
            </a:p>
            <a:p>
              <a:pPr algn="ctr"/>
              <a:r>
                <a:rPr lang="en-US" altLang="ko-KR" dirty="0" err="1">
                  <a:latin typeface="Algerian" pitchFamily="82" charset="0"/>
                  <a:cs typeface="Arial" pitchFamily="34" charset="0"/>
                </a:rPr>
                <a:t>bakorwil</a:t>
              </a:r>
              <a:r>
                <a:rPr lang="en-US" altLang="ko-KR" dirty="0">
                  <a:latin typeface="Algerian" pitchFamily="82" charset="0"/>
                  <a:cs typeface="Arial" pitchFamily="34" charset="0"/>
                </a:rPr>
                <a:t> Malang</a:t>
              </a:r>
              <a:endParaRPr lang="ko-KR" altLang="en-US" dirty="0">
                <a:latin typeface="Algerian" pitchFamily="82" charset="0"/>
                <a:cs typeface="Arial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4ABE821-6BB1-5D88-FC83-5B0EA7D5D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0" b="32070"/>
          <a:stretch/>
        </p:blipFill>
        <p:spPr>
          <a:xfrm>
            <a:off x="165407" y="34077"/>
            <a:ext cx="4494137" cy="1612138"/>
          </a:xfrm>
          <a:prstGeom prst="rect">
            <a:avLst/>
          </a:prstGeom>
          <a:effectLst>
            <a:glow rad="101600">
              <a:srgbClr val="FFFCF3">
                <a:alpha val="60000"/>
              </a:srgbClr>
            </a:glow>
          </a:effectLst>
        </p:spPr>
      </p:pic>
      <p:sp>
        <p:nvSpPr>
          <p:cNvPr id="39" name="Freeform 38"/>
          <p:cNvSpPr/>
          <p:nvPr/>
        </p:nvSpPr>
        <p:spPr>
          <a:xfrm>
            <a:off x="9362877" y="355280"/>
            <a:ext cx="3002039" cy="1142025"/>
          </a:xfrm>
          <a:custGeom>
            <a:avLst/>
            <a:gdLst/>
            <a:ahLst/>
            <a:cxnLst/>
            <a:rect l="l" t="t" r="r" b="b"/>
            <a:pathLst>
              <a:path w="3002039" h="1142025">
                <a:moveTo>
                  <a:pt x="0" y="0"/>
                </a:moveTo>
                <a:lnTo>
                  <a:pt x="3002038" y="0"/>
                </a:lnTo>
                <a:lnTo>
                  <a:pt x="3002038" y="1142026"/>
                </a:lnTo>
                <a:lnTo>
                  <a:pt x="0" y="1142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/>
          </a:p>
        </p:txBody>
      </p:sp>
      <p:sp>
        <p:nvSpPr>
          <p:cNvPr id="40" name="Freeform 39"/>
          <p:cNvSpPr/>
          <p:nvPr/>
        </p:nvSpPr>
        <p:spPr>
          <a:xfrm>
            <a:off x="5314627" y="446711"/>
            <a:ext cx="2403919" cy="1050594"/>
          </a:xfrm>
          <a:custGeom>
            <a:avLst/>
            <a:gdLst/>
            <a:ahLst/>
            <a:cxnLst/>
            <a:rect l="l" t="t" r="r" b="b"/>
            <a:pathLst>
              <a:path w="2403919" h="1050594">
                <a:moveTo>
                  <a:pt x="0" y="0"/>
                </a:moveTo>
                <a:lnTo>
                  <a:pt x="2403920" y="0"/>
                </a:lnTo>
                <a:lnTo>
                  <a:pt x="2403920" y="1050594"/>
                </a:lnTo>
                <a:lnTo>
                  <a:pt x="0" y="10505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/>
          </a:p>
        </p:txBody>
      </p:sp>
      <p:sp>
        <p:nvSpPr>
          <p:cNvPr id="42" name="Freeform 41"/>
          <p:cNvSpPr/>
          <p:nvPr/>
        </p:nvSpPr>
        <p:spPr>
          <a:xfrm>
            <a:off x="14720437" y="3681065"/>
            <a:ext cx="2643792" cy="2643792"/>
          </a:xfrm>
          <a:custGeom>
            <a:avLst/>
            <a:gdLst/>
            <a:ahLst/>
            <a:cxnLst/>
            <a:rect l="l" t="t" r="r" b="b"/>
            <a:pathLst>
              <a:path w="2643792" h="2643792">
                <a:moveTo>
                  <a:pt x="0" y="0"/>
                </a:moveTo>
                <a:lnTo>
                  <a:pt x="2643792" y="0"/>
                </a:lnTo>
                <a:lnTo>
                  <a:pt x="2643792" y="2643792"/>
                </a:lnTo>
                <a:lnTo>
                  <a:pt x="0" y="26437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/>
          </a:p>
        </p:txBody>
      </p:sp>
      <p:pic>
        <p:nvPicPr>
          <p:cNvPr id="1026" name="Picture 2" descr="D:\Users\user\Downloads\WhatsApp Image 2024-02-16 at 11.10.57 AM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" y="2221099"/>
            <a:ext cx="4626274" cy="72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78" y="9420508"/>
            <a:ext cx="18268122" cy="866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9FF823-1670-D456-C61E-42C94E8B176C}"/>
              </a:ext>
            </a:extLst>
          </p:cNvPr>
          <p:cNvGrpSpPr/>
          <p:nvPr/>
        </p:nvGrpSpPr>
        <p:grpSpPr>
          <a:xfrm>
            <a:off x="4480487" y="3576230"/>
            <a:ext cx="9147971" cy="5145734"/>
            <a:chOff x="4480487" y="3576230"/>
            <a:chExt cx="9147971" cy="51457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C121865-5AD3-9EA4-23C8-7A70C3D8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487" y="3576230"/>
              <a:ext cx="9147971" cy="51457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71533C2-1629-459F-59B6-023D0278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3353" y="4023912"/>
              <a:ext cx="5780047" cy="355216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53A341-5DE7-E753-5261-19ECD6F211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139578"/>
            <a:ext cx="1880691" cy="1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A74C675E-5526-080B-7BCE-07C52FC7E9A4}"/>
              </a:ext>
            </a:extLst>
          </p:cNvPr>
          <p:cNvGrpSpPr/>
          <p:nvPr/>
        </p:nvGrpSpPr>
        <p:grpSpPr>
          <a:xfrm>
            <a:off x="8868508" y="-1311296"/>
            <a:ext cx="14503995" cy="8588396"/>
            <a:chOff x="69295" y="-38100"/>
            <a:chExt cx="1117833" cy="6477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B2F94DE1-D160-E806-B021-3E010FE3DF38}"/>
                </a:ext>
              </a:extLst>
            </p:cNvPr>
            <p:cNvSpPr/>
            <p:nvPr/>
          </p:nvSpPr>
          <p:spPr>
            <a:xfrm>
              <a:off x="69295" y="0"/>
              <a:ext cx="1117833" cy="410809"/>
            </a:xfrm>
            <a:custGeom>
              <a:avLst/>
              <a:gdLst/>
              <a:ahLst/>
              <a:cxnLst/>
              <a:rect l="l" t="t" r="r" b="b"/>
              <a:pathLst>
                <a:path w="1187128" h="464174">
                  <a:moveTo>
                    <a:pt x="983928" y="0"/>
                  </a:moveTo>
                  <a:lnTo>
                    <a:pt x="0" y="0"/>
                  </a:lnTo>
                  <a:lnTo>
                    <a:pt x="203200" y="464174"/>
                  </a:lnTo>
                  <a:lnTo>
                    <a:pt x="1187128" y="464174"/>
                  </a:lnTo>
                  <a:lnTo>
                    <a:pt x="983928" y="0"/>
                  </a:lnTo>
                  <a:close/>
                </a:path>
              </a:pathLst>
            </a:custGeom>
            <a:solidFill>
              <a:srgbClr val="1F2B39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xmlns="" id="{B532D686-B459-9A68-2CDA-4A7E2405A440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7513DD5-7C2E-1592-9D7E-080962C188FE}"/>
              </a:ext>
            </a:extLst>
          </p:cNvPr>
          <p:cNvGrpSpPr/>
          <p:nvPr/>
        </p:nvGrpSpPr>
        <p:grpSpPr>
          <a:xfrm>
            <a:off x="12526414" y="5137653"/>
            <a:ext cx="2686158" cy="4522225"/>
            <a:chOff x="454769" y="1484532"/>
            <a:chExt cx="1995162" cy="3973766"/>
          </a:xfrm>
        </p:grpSpPr>
        <p:pic>
          <p:nvPicPr>
            <p:cNvPr id="33" name="Picture 2" descr="C:\Users\user\Downloads\pngwing.com(27).png">
              <a:extLst>
                <a:ext uri="{FF2B5EF4-FFF2-40B4-BE49-F238E27FC236}">
                  <a16:creationId xmlns:a16="http://schemas.microsoft.com/office/drawing/2014/main" xmlns="" id="{B55B4D6B-5927-E6D6-0CD8-053E6DD97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69" y="1484532"/>
              <a:ext cx="1995162" cy="3973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user\Downloads\WhatsApp Image 2022-10-11 at 14.27.42.jpeg">
              <a:extLst>
                <a:ext uri="{FF2B5EF4-FFF2-40B4-BE49-F238E27FC236}">
                  <a16:creationId xmlns:a16="http://schemas.microsoft.com/office/drawing/2014/main" xmlns="" id="{5076FB1D-5AFC-48BA-AC36-780B18F75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2" y="1817023"/>
              <a:ext cx="1860636" cy="3195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826CAE-3116-4FE4-6BCE-497DAEC51832}"/>
              </a:ext>
            </a:extLst>
          </p:cNvPr>
          <p:cNvSpPr txBox="1"/>
          <p:nvPr/>
        </p:nvSpPr>
        <p:spPr>
          <a:xfrm>
            <a:off x="239491" y="1957002"/>
            <a:ext cx="9064945" cy="241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</a:rPr>
              <a:t>JOSS (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Jatim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Online Single Submission)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adalah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sebuah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sistem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elektronik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terintegrasi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dibangun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DPMPTSP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Provinsi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Jawa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Timur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untuk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mempermudah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pelayanan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perizinan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yang </a:t>
            </a:r>
            <a:r>
              <a:rPr lang="en-US" sz="2600" dirty="0" err="1">
                <a:solidFill>
                  <a:srgbClr val="000000"/>
                </a:solidFill>
                <a:latin typeface="Montserrat Bold"/>
              </a:rPr>
              <a:t>menjadi</a:t>
            </a:r>
            <a:r>
              <a:rPr lang="en-US" sz="26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Montserrat Bold"/>
              </a:rPr>
              <a:t>kewenangan</a:t>
            </a:r>
            <a:r>
              <a:rPr lang="en-US" sz="2600" dirty="0">
                <a:solidFill>
                  <a:srgbClr val="00B05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Montserrat Bold"/>
              </a:rPr>
              <a:t>Provinsi</a:t>
            </a:r>
            <a:r>
              <a:rPr lang="en-US" sz="2600" dirty="0">
                <a:solidFill>
                  <a:srgbClr val="00B050"/>
                </a:solidFill>
                <a:latin typeface="Montserrat Bold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Montserrat Bold"/>
              </a:rPr>
              <a:t>Jawa</a:t>
            </a:r>
            <a:r>
              <a:rPr lang="en-US" sz="2600" dirty="0">
                <a:solidFill>
                  <a:srgbClr val="00B050"/>
                </a:solidFill>
                <a:latin typeface="Montserrat Bold"/>
              </a:rPr>
              <a:t> Timur.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14206C-4670-5B0C-A200-0E0FFED0AE8E}"/>
              </a:ext>
            </a:extLst>
          </p:cNvPr>
          <p:cNvSpPr txBox="1"/>
          <p:nvPr/>
        </p:nvSpPr>
        <p:spPr>
          <a:xfrm>
            <a:off x="128450" y="4599937"/>
            <a:ext cx="14836140" cy="50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86"/>
              </a:lnSpc>
            </a:pPr>
            <a:r>
              <a:rPr lang="en-US" sz="3600" b="1" dirty="0">
                <a:solidFill>
                  <a:srgbClr val="000000"/>
                </a:solidFill>
                <a:latin typeface="Montserrat Bold"/>
              </a:rPr>
              <a:t>Fitur JOSS </a:t>
            </a:r>
            <a:r>
              <a:rPr lang="en-US" sz="2800" b="1" dirty="0">
                <a:solidFill>
                  <a:srgbClr val="000000"/>
                </a:solidFill>
                <a:latin typeface="Montserrat Bold"/>
              </a:rPr>
              <a:t>: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xmlns="" id="{49E40878-8733-EAF5-AD3B-313EBDD2FACD}"/>
              </a:ext>
            </a:extLst>
          </p:cNvPr>
          <p:cNvSpPr txBox="1"/>
          <p:nvPr/>
        </p:nvSpPr>
        <p:spPr>
          <a:xfrm>
            <a:off x="10639997" y="207277"/>
            <a:ext cx="7648003" cy="704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500" dirty="0">
                <a:solidFill>
                  <a:schemeClr val="bg1"/>
                </a:solidFill>
                <a:latin typeface="Squada One"/>
              </a:rPr>
              <a:t>PERGUB NO 88 TH 2022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xmlns="" id="{37AAC703-CD06-FCE3-4D7D-4A010581ED8C}"/>
              </a:ext>
            </a:extLst>
          </p:cNvPr>
          <p:cNvSpPr txBox="1"/>
          <p:nvPr/>
        </p:nvSpPr>
        <p:spPr>
          <a:xfrm>
            <a:off x="12344400" y="1190433"/>
            <a:ext cx="4483260" cy="277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000" dirty="0" err="1">
                <a:solidFill>
                  <a:schemeClr val="bg1"/>
                </a:solidFill>
                <a:latin typeface="Poppins"/>
              </a:rPr>
              <a:t>Penyelenggaraan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pelayanan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perizinan</a:t>
            </a:r>
            <a:r>
              <a:rPr lang="id-ID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yang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mengedepankan</a:t>
            </a:r>
            <a:r>
              <a:rPr lang="id-ID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transparansi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kepastian</a:t>
            </a:r>
            <a:r>
              <a:rPr lang="id-ID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waktu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biaya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bebas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korupsi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id-ID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pungutan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liar, </a:t>
            </a:r>
            <a:r>
              <a:rPr lang="id-ID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serta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mengutamakan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kepuasan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oppins"/>
              </a:rPr>
              <a:t>pemohon</a:t>
            </a:r>
            <a:r>
              <a:rPr lang="en-US" sz="2000" dirty="0">
                <a:solidFill>
                  <a:schemeClr val="bg1"/>
                </a:solidFill>
                <a:latin typeface="Poppins"/>
              </a:rPr>
              <a:t>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ECDDDA8-C55C-C00C-F7B0-6202E7874D37}"/>
              </a:ext>
            </a:extLst>
          </p:cNvPr>
          <p:cNvSpPr/>
          <p:nvPr/>
        </p:nvSpPr>
        <p:spPr>
          <a:xfrm>
            <a:off x="55491" y="5137652"/>
            <a:ext cx="10797074" cy="452087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69059D-1BB3-15A2-111F-C13F99A2633C}"/>
              </a:ext>
            </a:extLst>
          </p:cNvPr>
          <p:cNvSpPr txBox="1"/>
          <p:nvPr/>
        </p:nvSpPr>
        <p:spPr>
          <a:xfrm>
            <a:off x="1306757" y="5339088"/>
            <a:ext cx="912436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Mempunyai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Aplikasi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Smartphone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Berbasis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Android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bernama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JOSS GANDOS (</a:t>
            </a:r>
            <a:r>
              <a:rPr lang="en-US" sz="2400" dirty="0" err="1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Jatim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 Online Single Submission Goes to Android Operating System)</a:t>
            </a:r>
            <a:endParaRPr lang="en-US" sz="2400" dirty="0">
              <a:solidFill>
                <a:schemeClr val="bg1"/>
              </a:solidFill>
              <a:latin typeface="Montserrat Bold" panose="00000800000000000000" charset="0"/>
              <a:cs typeface="Montserrat Bold" panose="00000800000000000000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Tracking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Perizinan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Website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dan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Android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Implementasi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TTE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(Tanda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Tangan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Elektronik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) Kerjasama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BSrE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-BSSN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Implementasi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KSWP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Kerjasama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DJP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Implementasi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Konfirmasi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NIK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, Kerjasama dengan </a:t>
            </a:r>
            <a:r>
              <a:rPr lang="en-US" sz="2400" dirty="0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DP3AK-Kemendagri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Implementasi</a:t>
            </a:r>
            <a:r>
              <a:rPr lang="en-US" sz="2400" dirty="0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Helpesk</a:t>
            </a:r>
            <a:r>
              <a:rPr lang="en-US" sz="2400" dirty="0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Montserrat Bold" panose="00000800000000000000" charset="0"/>
                <a:cs typeface="Montserrat Bold" panose="00000800000000000000" charset="0"/>
              </a:rPr>
              <a:t> media </a:t>
            </a:r>
            <a:r>
              <a:rPr lang="en-US" sz="2400" dirty="0" err="1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pengaduan</a:t>
            </a:r>
            <a:r>
              <a:rPr lang="en-US" sz="2400" dirty="0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dan</a:t>
            </a:r>
            <a:r>
              <a:rPr lang="en-US" sz="2400" dirty="0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Montserrat Bold" panose="00000800000000000000" charset="0"/>
                <a:cs typeface="Montserrat Bold" panose="00000800000000000000" charset="0"/>
              </a:rPr>
              <a:t>konsultasi</a:t>
            </a:r>
            <a:endParaRPr lang="en-ID" sz="2400" dirty="0">
              <a:solidFill>
                <a:schemeClr val="accent6"/>
              </a:solidFill>
              <a:latin typeface="Montserrat Bold" panose="00000800000000000000" charset="0"/>
              <a:cs typeface="Montserrat Bold" panose="00000800000000000000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3217FB4-9882-BE15-F3DE-7DA754000A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" y="5623828"/>
            <a:ext cx="581712" cy="581712"/>
          </a:xfrm>
          <a:prstGeom prst="rect">
            <a:avLst/>
          </a:prstGeom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xmlns="" id="{AD68E533-D126-40CD-6550-3C4D64251D6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92023" y="6444546"/>
            <a:ext cx="557152" cy="5571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2D20CFA-49CC-76D7-5E88-8DE6BEE552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3" y="7094771"/>
            <a:ext cx="537016" cy="516878"/>
          </a:xfrm>
          <a:prstGeom prst="rect">
            <a:avLst/>
          </a:prstGeom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xmlns="" id="{F53E4DE2-141C-819F-E0F6-A0625355DEC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20619" y="8387507"/>
            <a:ext cx="586137" cy="5623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6DA0870-6EB6-D306-B2E8-EE7F03D287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332" y="7735038"/>
            <a:ext cx="497843" cy="538109"/>
          </a:xfrm>
          <a:prstGeom prst="rect">
            <a:avLst/>
          </a:prstGeom>
        </p:spPr>
      </p:pic>
      <p:sp>
        <p:nvSpPr>
          <p:cNvPr id="47" name="TextBox 32">
            <a:extLst>
              <a:ext uri="{FF2B5EF4-FFF2-40B4-BE49-F238E27FC236}">
                <a16:creationId xmlns:a16="http://schemas.microsoft.com/office/drawing/2014/main" xmlns="" id="{083FA918-2100-F93F-E6BD-0244A4DCA0B3}"/>
              </a:ext>
            </a:extLst>
          </p:cNvPr>
          <p:cNvSpPr txBox="1"/>
          <p:nvPr/>
        </p:nvSpPr>
        <p:spPr>
          <a:xfrm>
            <a:off x="1028700" y="645448"/>
            <a:ext cx="6286500" cy="70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500" dirty="0" err="1">
                <a:latin typeface="Squada One"/>
              </a:rPr>
              <a:t>Aplikasi</a:t>
            </a:r>
            <a:r>
              <a:rPr lang="en-US" sz="6500" dirty="0">
                <a:latin typeface="Squada One"/>
              </a:rPr>
              <a:t> </a:t>
            </a:r>
            <a:r>
              <a:rPr lang="en-US" sz="6500" dirty="0" err="1">
                <a:latin typeface="Squada One"/>
              </a:rPr>
              <a:t>Perizinan</a:t>
            </a:r>
            <a:endParaRPr lang="en-US" sz="6500" dirty="0">
              <a:latin typeface="Squada One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053A341-5DE7-E753-5261-19ECD6F211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" y="8801101"/>
            <a:ext cx="911560" cy="9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32" name="TextBox 38">
            <a:extLst>
              <a:ext uri="{FF2B5EF4-FFF2-40B4-BE49-F238E27FC236}">
                <a16:creationId xmlns:a16="http://schemas.microsoft.com/office/drawing/2014/main" xmlns="" id="{67812C45-FC49-B645-0492-31F71689D0DE}"/>
              </a:ext>
            </a:extLst>
          </p:cNvPr>
          <p:cNvSpPr txBox="1"/>
          <p:nvPr/>
        </p:nvSpPr>
        <p:spPr>
          <a:xfrm>
            <a:off x="742883" y="927113"/>
            <a:ext cx="6572317" cy="70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500" dirty="0">
                <a:latin typeface="Squada One"/>
              </a:rPr>
              <a:t>APLIKASI HELPDESK</a:t>
            </a: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xmlns="" id="{31EFBDEA-F6DA-C879-77EB-01CC547A2644}"/>
              </a:ext>
            </a:extLst>
          </p:cNvPr>
          <p:cNvSpPr txBox="1"/>
          <p:nvPr/>
        </p:nvSpPr>
        <p:spPr>
          <a:xfrm>
            <a:off x="320120" y="2453978"/>
            <a:ext cx="9787238" cy="509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86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Sebuah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portal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pendamping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aplikasi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JOSS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pemohon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izin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bertanya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maupun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mengadu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terkait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perizinan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ada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di DPMPTSP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Provinsi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Jawa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Timur.</a:t>
            </a:r>
          </a:p>
          <a:p>
            <a:pPr algn="just">
              <a:lnSpc>
                <a:spcPts val="3086"/>
              </a:lnSpc>
            </a:pP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3086"/>
              </a:lnSpc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Adapun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layanan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pada Helpdesk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terdiri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:</a:t>
            </a:r>
          </a:p>
          <a:p>
            <a:pPr marL="457200" indent="-457200" algn="just">
              <a:lnSpc>
                <a:spcPts val="3086"/>
              </a:lnSpc>
              <a:buAutoNum type="arabicPeriod"/>
            </a:pPr>
            <a:r>
              <a:rPr lang="en-US" sz="2400" b="1" dirty="0" err="1">
                <a:solidFill>
                  <a:srgbClr val="006600"/>
                </a:solidFill>
                <a:latin typeface="Montserrat Bold"/>
              </a:rPr>
              <a:t>Konsultasi</a:t>
            </a:r>
            <a:endParaRPr lang="en-US" sz="2400" b="1" dirty="0">
              <a:solidFill>
                <a:srgbClr val="006600"/>
              </a:solidFill>
              <a:latin typeface="Montserrat Bold"/>
            </a:endParaRPr>
          </a:p>
          <a:p>
            <a:pPr marL="457200" algn="just">
              <a:lnSpc>
                <a:spcPts val="3086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Konsultasi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berguna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mencari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tahu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lebih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lanjut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terkait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info-info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izin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maupun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rekomendasi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teknis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akan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pemohon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ajukan</a:t>
            </a: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3086"/>
              </a:lnSpc>
            </a:pP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3086"/>
              </a:lnSpc>
            </a:pPr>
            <a:r>
              <a:rPr lang="en-US" sz="2400" b="1" dirty="0">
                <a:solidFill>
                  <a:srgbClr val="006600"/>
                </a:solidFill>
                <a:latin typeface="Montserrat Bold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Montserrat Bold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Montserrat Bold"/>
              </a:rPr>
              <a:t>Pengaduan</a:t>
            </a:r>
            <a:endParaRPr lang="en-US" sz="2400" b="1" dirty="0">
              <a:solidFill>
                <a:srgbClr val="006600"/>
              </a:solidFill>
              <a:latin typeface="Montserrat Bold"/>
            </a:endParaRPr>
          </a:p>
          <a:p>
            <a:pPr marL="365125" algn="just">
              <a:lnSpc>
                <a:spcPts val="3086"/>
              </a:lnSpc>
            </a:pP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Pengaduan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berguna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untuk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menindaklanjuti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permasalahan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perizinan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baik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proses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maupun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Montserrat Bold"/>
              </a:rPr>
              <a:t>prosedur</a:t>
            </a:r>
            <a:r>
              <a:rPr lang="en-ID" sz="2400" dirty="0">
                <a:solidFill>
                  <a:srgbClr val="000000"/>
                </a:solidFill>
                <a:latin typeface="Montserrat Bold"/>
              </a:rPr>
              <a:t>.</a:t>
            </a: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2486"/>
              </a:lnSpc>
            </a:pPr>
            <a:endParaRPr lang="en-US" sz="24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xmlns="" id="{97363A5C-A674-5B7D-4CC0-6BF19CCC0E51}"/>
              </a:ext>
            </a:extLst>
          </p:cNvPr>
          <p:cNvSpPr/>
          <p:nvPr/>
        </p:nvSpPr>
        <p:spPr>
          <a:xfrm>
            <a:off x="221077" y="7482078"/>
            <a:ext cx="9921115" cy="204949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Masyarakat /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pemohon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/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pengguna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layanan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DPMPTSP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dapat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berkonsultasi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dan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melakukan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pengaduan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terkait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proses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perizinan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pada DPMPTSP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Provinsi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JawaTimur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.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Layanan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ini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dapat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diakses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melalui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website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resmi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DPMTSP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Provinsi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Jawa</a:t>
            </a:r>
            <a:r>
              <a:rPr lang="en-ID" sz="2800" b="1" dirty="0">
                <a:solidFill>
                  <a:schemeClr val="bg1"/>
                </a:solidFill>
                <a:latin typeface="IBM Plex Sans" panose="020B0503050203000203" pitchFamily="34" charset="0"/>
                <a:sym typeface="Arial"/>
              </a:rPr>
              <a:t> Timur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853FB84-2E34-9DFE-6B52-B1A572B2F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17484" y="1910851"/>
            <a:ext cx="6144895" cy="56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450">
            <a:extLst>
              <a:ext uri="{FF2B5EF4-FFF2-40B4-BE49-F238E27FC236}">
                <a16:creationId xmlns:a16="http://schemas.microsoft.com/office/drawing/2014/main" xmlns="" id="{2D5A551B-8B0E-0BE8-CBA5-34F59D19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268"/>
            <a:ext cx="6314962" cy="745568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09" name="TextBox 31">
            <a:extLst>
              <a:ext uri="{FF2B5EF4-FFF2-40B4-BE49-F238E27FC236}">
                <a16:creationId xmlns:a16="http://schemas.microsoft.com/office/drawing/2014/main" xmlns="" id="{DC1D5EF9-DCB3-99DE-A167-A348D62C913A}"/>
              </a:ext>
            </a:extLst>
          </p:cNvPr>
          <p:cNvSpPr txBox="1"/>
          <p:nvPr/>
        </p:nvSpPr>
        <p:spPr>
          <a:xfrm>
            <a:off x="1028700" y="601829"/>
            <a:ext cx="16473431" cy="10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latin typeface="Squada One"/>
              </a:rPr>
              <a:t>Dasar Hukum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B56961F-542D-F7D1-03A4-8A63E93E66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3735" y="3309424"/>
            <a:ext cx="4019846" cy="5142687"/>
          </a:xfrm>
          <a:prstGeom prst="rect">
            <a:avLst/>
          </a:prstGeom>
        </p:spPr>
      </p:pic>
      <p:sp>
        <p:nvSpPr>
          <p:cNvPr id="452" name="TextBox 451">
            <a:extLst>
              <a:ext uri="{FF2B5EF4-FFF2-40B4-BE49-F238E27FC236}">
                <a16:creationId xmlns:a16="http://schemas.microsoft.com/office/drawing/2014/main" xmlns="" id="{0E52E2F4-94DB-A64B-B508-702A05EE7AAF}"/>
              </a:ext>
            </a:extLst>
          </p:cNvPr>
          <p:cNvSpPr txBox="1"/>
          <p:nvPr/>
        </p:nvSpPr>
        <p:spPr>
          <a:xfrm>
            <a:off x="6283585" y="2557098"/>
            <a:ext cx="107906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Montserrat Bold"/>
              </a:rPr>
              <a:t>Keputusan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Dinas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Penanaman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Modal dan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Pelayanan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Terpadu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Satu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Pintu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Provinsi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Jawa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Timur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Nomor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188 / 462 / 116.8 / 2024</a:t>
            </a:r>
            <a:endParaRPr lang="en-ID" sz="24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xmlns="" id="{9528401D-2217-CBBE-D304-97B923FBFB6D}"/>
              </a:ext>
            </a:extLst>
          </p:cNvPr>
          <p:cNvSpPr txBox="1"/>
          <p:nvPr/>
        </p:nvSpPr>
        <p:spPr>
          <a:xfrm>
            <a:off x="6172200" y="4229100"/>
            <a:ext cx="109020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Mengatur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Susunan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Tim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beserta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Uraian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Jabatan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Tim Teknis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Perizinan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Berusaha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Pada Dinas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Penanaman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Modal dan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Pelayanan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Terpadu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Satu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Pintu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Pemerintah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Provinsi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Jawa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Timur.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Tim Teknis Helpdesk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Terdiri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:</a:t>
            </a:r>
          </a:p>
          <a:p>
            <a:pPr marL="539750" indent="-276225">
              <a:buFont typeface="+mj-lt"/>
              <a:buAutoNum type="alphaLcPeriod"/>
            </a:pP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Koordinator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Substansi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Pengaduan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Penyuluhan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Pelaporan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Layanan</a:t>
            </a: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marL="539750" indent="-276225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2 Orang Operator Helpdesk Dari DPMPTSP</a:t>
            </a:r>
          </a:p>
          <a:p>
            <a:pPr marL="539750" indent="-276225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3 Orang Admin Helpdesk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DPMPTSP</a:t>
            </a:r>
          </a:p>
          <a:p>
            <a:pPr marL="539750" indent="-276225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4 Orang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Pengelola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Laporan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Helpdesk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DPMPTSP</a:t>
            </a:r>
          </a:p>
          <a:p>
            <a:pPr marL="539750" indent="-276225">
              <a:buFont typeface="+mj-lt"/>
              <a:buAutoNum type="alphaLcPeriod"/>
            </a:pPr>
            <a:r>
              <a:rPr lang="en-US" sz="2400" dirty="0">
                <a:solidFill>
                  <a:srgbClr val="000000"/>
                </a:solidFill>
                <a:latin typeface="Montserrat Bold"/>
              </a:rPr>
              <a:t>28 Orang Tim Teknis Helpdesk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perwakilan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Perangkat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 Daerah di 18 Sektor </a:t>
            </a:r>
            <a:r>
              <a:rPr lang="en-US" sz="2400" dirty="0" err="1">
                <a:solidFill>
                  <a:srgbClr val="000000"/>
                </a:solidFill>
                <a:latin typeface="Montserrat Bold"/>
              </a:rPr>
              <a:t>Perizinan</a:t>
            </a:r>
            <a:endParaRPr lang="en-US" sz="2400" dirty="0">
              <a:solidFill>
                <a:srgbClr val="000000"/>
              </a:solidFill>
              <a:latin typeface="Montserrat Bold"/>
            </a:endParaRPr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54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32" name="TextBox 38">
            <a:extLst>
              <a:ext uri="{FF2B5EF4-FFF2-40B4-BE49-F238E27FC236}">
                <a16:creationId xmlns:a16="http://schemas.microsoft.com/office/drawing/2014/main" xmlns="" id="{67812C45-FC49-B645-0492-31F71689D0DE}"/>
              </a:ext>
            </a:extLst>
          </p:cNvPr>
          <p:cNvSpPr txBox="1"/>
          <p:nvPr/>
        </p:nvSpPr>
        <p:spPr>
          <a:xfrm>
            <a:off x="742882" y="927113"/>
            <a:ext cx="10610917" cy="70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500" dirty="0" err="1">
                <a:latin typeface="Squada One"/>
              </a:rPr>
              <a:t>Tampilan</a:t>
            </a:r>
            <a:r>
              <a:rPr lang="en-US" sz="6500" dirty="0">
                <a:latin typeface="Squada One"/>
              </a:rPr>
              <a:t> Awal </a:t>
            </a:r>
            <a:r>
              <a:rPr lang="en-US" sz="6500" dirty="0" err="1">
                <a:latin typeface="Squada One"/>
              </a:rPr>
              <a:t>Aplikasi</a:t>
            </a:r>
            <a:r>
              <a:rPr lang="en-US" sz="6500" dirty="0">
                <a:latin typeface="Squada One"/>
              </a:rPr>
              <a:t> Helpdesk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04CC74-8FE2-C1EA-7239-A1DFA4F226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860" y="2237832"/>
            <a:ext cx="17418140" cy="71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32" name="TextBox 38">
            <a:extLst>
              <a:ext uri="{FF2B5EF4-FFF2-40B4-BE49-F238E27FC236}">
                <a16:creationId xmlns:a16="http://schemas.microsoft.com/office/drawing/2014/main" xmlns="" id="{67812C45-FC49-B645-0492-31F71689D0DE}"/>
              </a:ext>
            </a:extLst>
          </p:cNvPr>
          <p:cNvSpPr txBox="1"/>
          <p:nvPr/>
        </p:nvSpPr>
        <p:spPr>
          <a:xfrm>
            <a:off x="742883" y="927113"/>
            <a:ext cx="8705917" cy="70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500" dirty="0" err="1">
                <a:latin typeface="Squada One"/>
              </a:rPr>
              <a:t>Tampilan</a:t>
            </a:r>
            <a:r>
              <a:rPr lang="en-US" sz="6500" dirty="0">
                <a:latin typeface="Squada One"/>
              </a:rPr>
              <a:t> </a:t>
            </a:r>
            <a:r>
              <a:rPr lang="en-US" sz="6500" dirty="0" err="1">
                <a:latin typeface="Squada One"/>
              </a:rPr>
              <a:t>Aplikasi</a:t>
            </a:r>
            <a:r>
              <a:rPr lang="en-US" sz="6500" dirty="0">
                <a:latin typeface="Squada One"/>
              </a:rPr>
              <a:t> Helpdesk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1317B96-93BA-0A14-70F1-0A23DA0F99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81299"/>
            <a:ext cx="8868508" cy="6835743"/>
          </a:xfrm>
          <a:prstGeom prst="rect">
            <a:avLst/>
          </a:prstGeom>
        </p:spPr>
      </p:pic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16E842E1-3265-A677-6D1A-CDCCA2DFBDF1}"/>
              </a:ext>
            </a:extLst>
          </p:cNvPr>
          <p:cNvSpPr txBox="1"/>
          <p:nvPr/>
        </p:nvSpPr>
        <p:spPr>
          <a:xfrm>
            <a:off x="0" y="1997112"/>
            <a:ext cx="886850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Konsultasi</a:t>
            </a:r>
            <a:endParaRPr lang="en-US" sz="4500" dirty="0">
              <a:solidFill>
                <a:srgbClr val="1F2B39"/>
              </a:solidFill>
              <a:latin typeface="Montserrat Semi-Bold Bold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AC68C5F-A589-EE00-D8FA-EAC60AAD4F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5035" y="2766615"/>
            <a:ext cx="9041987" cy="6788755"/>
          </a:xfrm>
          <a:prstGeom prst="rect">
            <a:avLst/>
          </a:prstGeom>
        </p:spPr>
      </p:pic>
      <p:sp>
        <p:nvSpPr>
          <p:cNvPr id="35" name="TextBox 38">
            <a:extLst>
              <a:ext uri="{FF2B5EF4-FFF2-40B4-BE49-F238E27FC236}">
                <a16:creationId xmlns:a16="http://schemas.microsoft.com/office/drawing/2014/main" xmlns="" id="{6A8DA2A1-B765-350A-2E63-B2BAE7030A6A}"/>
              </a:ext>
            </a:extLst>
          </p:cNvPr>
          <p:cNvSpPr txBox="1"/>
          <p:nvPr/>
        </p:nvSpPr>
        <p:spPr>
          <a:xfrm>
            <a:off x="9144000" y="1993633"/>
            <a:ext cx="9319923" cy="68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Pengaduan</a:t>
            </a:r>
            <a:endParaRPr lang="en-US" sz="4500" dirty="0">
              <a:solidFill>
                <a:srgbClr val="1F2B39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9516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02097F0-BCCC-5395-3625-EDAFEC728478}"/>
              </a:ext>
            </a:extLst>
          </p:cNvPr>
          <p:cNvGrpSpPr/>
          <p:nvPr/>
        </p:nvGrpSpPr>
        <p:grpSpPr>
          <a:xfrm>
            <a:off x="297653" y="2648961"/>
            <a:ext cx="2066062" cy="1998890"/>
            <a:chOff x="0" y="0"/>
            <a:chExt cx="2922837" cy="282781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B9C7CDA1-E5ED-023C-04E6-FD8BEAB9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2922837" cy="2235111"/>
            </a:xfrm>
            <a:prstGeom prst="rect">
              <a:avLst/>
            </a:prstGeom>
          </p:spPr>
        </p:pic>
        <p:sp>
          <p:nvSpPr>
            <p:cNvPr id="208" name="TextBox 8">
              <a:extLst>
                <a:ext uri="{FF2B5EF4-FFF2-40B4-BE49-F238E27FC236}">
                  <a16:creationId xmlns:a16="http://schemas.microsoft.com/office/drawing/2014/main" xmlns="" id="{A8738793-FBA7-CF25-A8AD-B2BF9EE6BF32}"/>
                </a:ext>
              </a:extLst>
            </p:cNvPr>
            <p:cNvSpPr txBox="1"/>
            <p:nvPr/>
          </p:nvSpPr>
          <p:spPr>
            <a:xfrm>
              <a:off x="60320" y="2216061"/>
              <a:ext cx="2862517" cy="611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19"/>
                </a:lnSpc>
              </a:pPr>
              <a:r>
                <a:rPr lang="en-US" sz="2400" b="1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Pengguna</a:t>
              </a:r>
              <a:endParaRPr lang="en-US" sz="2400" b="1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8BD61B87-17B6-8EA6-57E4-E2B1837FED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31526" y="2648597"/>
            <a:ext cx="452167" cy="35721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5936B6B-D853-DB01-9FE2-BBBE34F24EAA}"/>
              </a:ext>
            </a:extLst>
          </p:cNvPr>
          <p:cNvGrpSpPr/>
          <p:nvPr/>
        </p:nvGrpSpPr>
        <p:grpSpPr>
          <a:xfrm>
            <a:off x="8570936" y="7456390"/>
            <a:ext cx="2399251" cy="459200"/>
            <a:chOff x="488875" y="0"/>
            <a:chExt cx="2444376" cy="687330"/>
          </a:xfrm>
          <a:solidFill>
            <a:srgbClr val="008037"/>
          </a:solidFill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627B12B3-73FB-EF93-3112-6E946FA782BD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05" name="Freeform 14">
                <a:extLst>
                  <a:ext uri="{FF2B5EF4-FFF2-40B4-BE49-F238E27FC236}">
                    <a16:creationId xmlns:a16="http://schemas.microsoft.com/office/drawing/2014/main" xmlns="" id="{1AD6D07C-29AA-D7C0-C4F0-8B58EB7BEA2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xmlns="" id="{4DEA2F81-52A3-8499-178D-559542DCA8EB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04" name="Freeform 16">
                <a:extLst>
                  <a:ext uri="{FF2B5EF4-FFF2-40B4-BE49-F238E27FC236}">
                    <a16:creationId xmlns:a16="http://schemas.microsoft.com/office/drawing/2014/main" xmlns="" id="{62CAE638-8EF6-DA49-5C7B-D0B042DE2ED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BA5AC3F7-6769-5352-FEA1-02B9989E0A01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03" name="Freeform 18">
                <a:extLst>
                  <a:ext uri="{FF2B5EF4-FFF2-40B4-BE49-F238E27FC236}">
                    <a16:creationId xmlns:a16="http://schemas.microsoft.com/office/drawing/2014/main" xmlns="" id="{3D178894-F65C-898C-9AEA-83B28F55092C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14BF84EE-4EF6-F87E-6D39-59CA817C9B9A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02" name="Freeform 20">
                <a:extLst>
                  <a:ext uri="{FF2B5EF4-FFF2-40B4-BE49-F238E27FC236}">
                    <a16:creationId xmlns:a16="http://schemas.microsoft.com/office/drawing/2014/main" xmlns="" id="{AFC8B63F-BB8F-105F-1D23-E7A73A76C009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F062134E-E5E9-FFD6-B946-6BCB5D95A511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01" name="Freeform 22">
                <a:extLst>
                  <a:ext uri="{FF2B5EF4-FFF2-40B4-BE49-F238E27FC236}">
                    <a16:creationId xmlns:a16="http://schemas.microsoft.com/office/drawing/2014/main" xmlns="" id="{7F3EDBBE-38AA-8A0F-1579-7CAC4104B94A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5EE8015-6B18-8328-2245-106AE5E9DB88}"/>
              </a:ext>
            </a:extLst>
          </p:cNvPr>
          <p:cNvGrpSpPr/>
          <p:nvPr/>
        </p:nvGrpSpPr>
        <p:grpSpPr>
          <a:xfrm>
            <a:off x="6548818" y="5592926"/>
            <a:ext cx="1233461" cy="759070"/>
            <a:chOff x="16154433" y="2116428"/>
            <a:chExt cx="1740971" cy="1088861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xmlns="" id="{F60A652E-3A3B-356A-EA8C-C3F6544E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6790568" y="2116428"/>
              <a:ext cx="471013" cy="664579"/>
            </a:xfrm>
            <a:prstGeom prst="rect">
              <a:avLst/>
            </a:prstGeom>
          </p:spPr>
        </p:pic>
        <p:sp>
          <p:nvSpPr>
            <p:cNvPr id="194" name="TextBox 28">
              <a:extLst>
                <a:ext uri="{FF2B5EF4-FFF2-40B4-BE49-F238E27FC236}">
                  <a16:creationId xmlns:a16="http://schemas.microsoft.com/office/drawing/2014/main" xmlns="" id="{5F702C09-553A-2746-2441-F5F40A5E310E}"/>
                </a:ext>
              </a:extLst>
            </p:cNvPr>
            <p:cNvSpPr txBox="1"/>
            <p:nvPr/>
          </p:nvSpPr>
          <p:spPr>
            <a:xfrm>
              <a:off x="16154433" y="2782188"/>
              <a:ext cx="1740971" cy="42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33"/>
                </a:lnSpc>
              </a:pPr>
              <a:r>
                <a:rPr lang="en-US" sz="2000" b="1" dirty="0">
                  <a:solidFill>
                    <a:srgbClr val="033086"/>
                  </a:solidFill>
                  <a:latin typeface="Norwester Bold"/>
                </a:rPr>
                <a:t>OPD </a:t>
              </a:r>
              <a:r>
                <a:rPr lang="en-US" sz="2000" b="1" dirty="0" err="1">
                  <a:solidFill>
                    <a:srgbClr val="033086"/>
                  </a:solidFill>
                  <a:latin typeface="Norwester Bold"/>
                </a:rPr>
                <a:t>Teknis</a:t>
              </a:r>
              <a:endParaRPr lang="en-US" sz="2000" b="1" dirty="0">
                <a:solidFill>
                  <a:srgbClr val="033086"/>
                </a:solidFill>
                <a:latin typeface="Norwester Bold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64782F5-1EE5-045C-0725-9F5CC6B3CA4E}"/>
              </a:ext>
            </a:extLst>
          </p:cNvPr>
          <p:cNvGrpSpPr/>
          <p:nvPr/>
        </p:nvGrpSpPr>
        <p:grpSpPr>
          <a:xfrm>
            <a:off x="8389566" y="3631002"/>
            <a:ext cx="2312599" cy="487954"/>
            <a:chOff x="0" y="0"/>
            <a:chExt cx="2933251" cy="687330"/>
          </a:xfrm>
          <a:solidFill>
            <a:srgbClr val="008037"/>
          </a:solidFill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64DAE9BC-2E75-5485-109C-83CCDF02CE3C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92" name="Freeform 31">
                <a:extLst>
                  <a:ext uri="{FF2B5EF4-FFF2-40B4-BE49-F238E27FC236}">
                    <a16:creationId xmlns:a16="http://schemas.microsoft.com/office/drawing/2014/main" xmlns="" id="{92D84512-F814-D3C7-8B20-DDD52CA3F78A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9DC7FC39-DCD3-0814-24D2-55A8D10FD1E4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91" name="Freeform 33">
                <a:extLst>
                  <a:ext uri="{FF2B5EF4-FFF2-40B4-BE49-F238E27FC236}">
                    <a16:creationId xmlns:a16="http://schemas.microsoft.com/office/drawing/2014/main" xmlns="" id="{F4F44D22-AC60-49D2-51E2-885E4C855602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xmlns="" id="{BDACD6D4-5961-5DFF-328C-50865BD7C46C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90" name="Freeform 35">
                <a:extLst>
                  <a:ext uri="{FF2B5EF4-FFF2-40B4-BE49-F238E27FC236}">
                    <a16:creationId xmlns:a16="http://schemas.microsoft.com/office/drawing/2014/main" xmlns="" id="{A7B73805-0ED0-6BD8-1FD3-354E2D4CB158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47884ADE-E0A2-8C8E-1343-43554338302A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xmlns="" id="{E3F71E70-3A36-84C8-5898-3A7566EE8752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D26958CE-77C0-25E2-DCD3-F1E2188DC278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88" name="Freeform 39">
                <a:extLst>
                  <a:ext uri="{FF2B5EF4-FFF2-40B4-BE49-F238E27FC236}">
                    <a16:creationId xmlns:a16="http://schemas.microsoft.com/office/drawing/2014/main" xmlns="" id="{826AAB8B-19D8-F043-6A64-15CC29760A89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xmlns="" id="{941EDB9E-88C6-726F-DB68-E0B0CFCCAC6F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187" name="Freeform 41">
                <a:extLst>
                  <a:ext uri="{FF2B5EF4-FFF2-40B4-BE49-F238E27FC236}">
                    <a16:creationId xmlns:a16="http://schemas.microsoft.com/office/drawing/2014/main" xmlns="" id="{B2E7B393-38AC-E598-D754-6EAD975C032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899EB72-15BC-6477-10AD-C01276A62239}"/>
              </a:ext>
            </a:extLst>
          </p:cNvPr>
          <p:cNvGrpSpPr/>
          <p:nvPr/>
        </p:nvGrpSpPr>
        <p:grpSpPr>
          <a:xfrm rot="10800000">
            <a:off x="2677211" y="4336415"/>
            <a:ext cx="2879101" cy="459200"/>
            <a:chOff x="0" y="0"/>
            <a:chExt cx="2933251" cy="68733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84E04333-5D8A-90B3-D2D7-78B7750107DF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</p:grpSpPr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xmlns="" id="{0D13383D-E61B-2CEF-CF8C-963D8CE473F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A9E9FE18-AE4A-A71D-DC50-F7F2066FB554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</p:grpSpPr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xmlns="" id="{7C13F03A-3117-686C-0334-502453BD9A0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85306050-9C45-CC9A-9E90-2E189F942238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</p:grpSpPr>
          <p:sp>
            <p:nvSpPr>
              <p:cNvPr id="178" name="Freeform 61">
                <a:extLst>
                  <a:ext uri="{FF2B5EF4-FFF2-40B4-BE49-F238E27FC236}">
                    <a16:creationId xmlns:a16="http://schemas.microsoft.com/office/drawing/2014/main" xmlns="" id="{5D65C2FD-386B-1AA6-43EA-F76024382DA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2F8925A2-028F-BA90-A7C2-F211746FFBA8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</p:grpSpPr>
          <p:sp>
            <p:nvSpPr>
              <p:cNvPr id="177" name="Freeform 63">
                <a:extLst>
                  <a:ext uri="{FF2B5EF4-FFF2-40B4-BE49-F238E27FC236}">
                    <a16:creationId xmlns:a16="http://schemas.microsoft.com/office/drawing/2014/main" xmlns="" id="{B44181D2-1B93-65B1-0FA5-85E342C1604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xmlns="" id="{644C2538-3B4A-11C1-2AE4-BFE0D82351D4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</p:grpSpPr>
          <p:sp>
            <p:nvSpPr>
              <p:cNvPr id="176" name="Freeform 65">
                <a:extLst>
                  <a:ext uri="{FF2B5EF4-FFF2-40B4-BE49-F238E27FC236}">
                    <a16:creationId xmlns:a16="http://schemas.microsoft.com/office/drawing/2014/main" xmlns="" id="{4E1669DB-DB66-7B3F-50F8-2F49E1A94C8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E8DB7B8B-C4EA-7522-F394-AA940BD86B8F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</p:grpSpPr>
          <p:sp>
            <p:nvSpPr>
              <p:cNvPr id="175" name="Freeform 67">
                <a:extLst>
                  <a:ext uri="{FF2B5EF4-FFF2-40B4-BE49-F238E27FC236}">
                    <a16:creationId xmlns:a16="http://schemas.microsoft.com/office/drawing/2014/main" xmlns="" id="{80A08838-D036-D17A-C100-0FF39DE24B41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970DC6E-D22A-C9D3-9CDA-75648730042A}"/>
              </a:ext>
            </a:extLst>
          </p:cNvPr>
          <p:cNvGrpSpPr/>
          <p:nvPr/>
        </p:nvGrpSpPr>
        <p:grpSpPr>
          <a:xfrm>
            <a:off x="5106056" y="7109510"/>
            <a:ext cx="2926162" cy="1052604"/>
            <a:chOff x="0" y="0"/>
            <a:chExt cx="1201995" cy="395532"/>
          </a:xfrm>
        </p:grpSpPr>
        <p:sp>
          <p:nvSpPr>
            <p:cNvPr id="168" name="Freeform 69">
              <a:extLst>
                <a:ext uri="{FF2B5EF4-FFF2-40B4-BE49-F238E27FC236}">
                  <a16:creationId xmlns:a16="http://schemas.microsoft.com/office/drawing/2014/main" xmlns="" id="{C721EC52-E260-279B-F5B5-50BC7BEC2218}"/>
                </a:ext>
              </a:extLst>
            </p:cNvPr>
            <p:cNvSpPr/>
            <p:nvPr/>
          </p:nvSpPr>
          <p:spPr>
            <a:xfrm>
              <a:off x="0" y="0"/>
              <a:ext cx="1201995" cy="395532"/>
            </a:xfrm>
            <a:custGeom>
              <a:avLst/>
              <a:gdLst/>
              <a:ahLst/>
              <a:cxnLst/>
              <a:rect l="l" t="t" r="r" b="b"/>
              <a:pathLst>
                <a:path w="1201995" h="395532">
                  <a:moveTo>
                    <a:pt x="0" y="0"/>
                  </a:moveTo>
                  <a:lnTo>
                    <a:pt x="0" y="395532"/>
                  </a:lnTo>
                  <a:lnTo>
                    <a:pt x="1201995" y="395532"/>
                  </a:lnTo>
                  <a:lnTo>
                    <a:pt x="1201995" y="0"/>
                  </a:lnTo>
                  <a:lnTo>
                    <a:pt x="0" y="0"/>
                  </a:lnTo>
                  <a:close/>
                  <a:moveTo>
                    <a:pt x="1141035" y="334572"/>
                  </a:moveTo>
                  <a:lnTo>
                    <a:pt x="59690" y="334572"/>
                  </a:lnTo>
                  <a:lnTo>
                    <a:pt x="59690" y="59690"/>
                  </a:lnTo>
                  <a:lnTo>
                    <a:pt x="1141035" y="59690"/>
                  </a:lnTo>
                  <a:lnTo>
                    <a:pt x="1141035" y="334572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xmlns="" id="{7D7A9D7D-44CE-410C-6D19-C604B5A930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520350" y="5618178"/>
            <a:ext cx="1173273" cy="13967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02A98C6-C0DF-C6C9-4879-51B6EBD680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2379" t="43881" r="13988"/>
          <a:stretch>
            <a:fillRect/>
          </a:stretch>
        </p:blipFill>
        <p:spPr>
          <a:xfrm>
            <a:off x="5986905" y="2180353"/>
            <a:ext cx="1969834" cy="1874015"/>
          </a:xfrm>
          <a:prstGeom prst="rect">
            <a:avLst/>
          </a:prstGeom>
        </p:spPr>
      </p:pic>
      <p:sp>
        <p:nvSpPr>
          <p:cNvPr id="49" name="TextBox 139">
            <a:extLst>
              <a:ext uri="{FF2B5EF4-FFF2-40B4-BE49-F238E27FC236}">
                <a16:creationId xmlns:a16="http://schemas.microsoft.com/office/drawing/2014/main" xmlns="" id="{E90F531C-8634-AA7A-B357-E6568BE7EAE7}"/>
              </a:ext>
            </a:extLst>
          </p:cNvPr>
          <p:cNvSpPr txBox="1"/>
          <p:nvPr/>
        </p:nvSpPr>
        <p:spPr>
          <a:xfrm>
            <a:off x="640269" y="4713829"/>
            <a:ext cx="1896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Mendaftar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dengan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cara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membuat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akun</a:t>
            </a:r>
            <a:endParaRPr lang="en-US" sz="16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0" name="TextBox 140">
            <a:extLst>
              <a:ext uri="{FF2B5EF4-FFF2-40B4-BE49-F238E27FC236}">
                <a16:creationId xmlns:a16="http://schemas.microsoft.com/office/drawing/2014/main" xmlns="" id="{AD578AA5-82DA-1E2A-A566-EB48779E8E65}"/>
              </a:ext>
            </a:extLst>
          </p:cNvPr>
          <p:cNvSpPr txBox="1"/>
          <p:nvPr/>
        </p:nvSpPr>
        <p:spPr>
          <a:xfrm>
            <a:off x="2784979" y="2897019"/>
            <a:ext cx="220642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Konsultasi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dan/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atau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pengaduan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secara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online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679B857-0ACC-9647-B91C-B7190CA54CE8}"/>
              </a:ext>
            </a:extLst>
          </p:cNvPr>
          <p:cNvGrpSpPr/>
          <p:nvPr/>
        </p:nvGrpSpPr>
        <p:grpSpPr>
          <a:xfrm>
            <a:off x="5818019" y="3687520"/>
            <a:ext cx="2342436" cy="1098474"/>
            <a:chOff x="7505276" y="4039431"/>
            <a:chExt cx="2368895" cy="77951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0C168C1F-339A-BE66-3A0F-22956935B9EA}"/>
                </a:ext>
              </a:extLst>
            </p:cNvPr>
            <p:cNvGrpSpPr/>
            <p:nvPr/>
          </p:nvGrpSpPr>
          <p:grpSpPr>
            <a:xfrm>
              <a:off x="7505276" y="4039431"/>
              <a:ext cx="2368895" cy="779516"/>
              <a:chOff x="0" y="0"/>
              <a:chExt cx="1201995" cy="395532"/>
            </a:xfrm>
          </p:grpSpPr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xmlns="" id="{22D53C6B-2E21-5E8F-8C85-4B4B4490B4F0}"/>
                  </a:ext>
                </a:extLst>
              </p:cNvPr>
              <p:cNvSpPr/>
              <p:nvPr/>
            </p:nvSpPr>
            <p:spPr>
              <a:xfrm>
                <a:off x="0" y="0"/>
                <a:ext cx="1201995" cy="395532"/>
              </a:xfrm>
              <a:custGeom>
                <a:avLst/>
                <a:gdLst/>
                <a:ahLst/>
                <a:cxnLst/>
                <a:rect l="l" t="t" r="r" b="b"/>
                <a:pathLst>
                  <a:path w="1201995" h="395532">
                    <a:moveTo>
                      <a:pt x="0" y="0"/>
                    </a:moveTo>
                    <a:lnTo>
                      <a:pt x="0" y="395532"/>
                    </a:lnTo>
                    <a:lnTo>
                      <a:pt x="1201995" y="395532"/>
                    </a:lnTo>
                    <a:lnTo>
                      <a:pt x="1201995" y="0"/>
                    </a:lnTo>
                    <a:lnTo>
                      <a:pt x="0" y="0"/>
                    </a:lnTo>
                    <a:close/>
                    <a:moveTo>
                      <a:pt x="1141035" y="334572"/>
                    </a:moveTo>
                    <a:lnTo>
                      <a:pt x="59690" y="334572"/>
                    </a:lnTo>
                    <a:lnTo>
                      <a:pt x="59690" y="59690"/>
                    </a:lnTo>
                    <a:lnTo>
                      <a:pt x="1141035" y="59690"/>
                    </a:lnTo>
                    <a:lnTo>
                      <a:pt x="1141035" y="334572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109" name="TextBox 141">
              <a:extLst>
                <a:ext uri="{FF2B5EF4-FFF2-40B4-BE49-F238E27FC236}">
                  <a16:creationId xmlns:a16="http://schemas.microsoft.com/office/drawing/2014/main" xmlns="" id="{E0B8109D-B3C4-23B4-ED3D-4DA2D142A57A}"/>
                </a:ext>
              </a:extLst>
            </p:cNvPr>
            <p:cNvSpPr txBox="1"/>
            <p:nvPr/>
          </p:nvSpPr>
          <p:spPr>
            <a:xfrm>
              <a:off x="7833676" y="4247095"/>
              <a:ext cx="1712095" cy="1499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4"/>
                </a:lnSpc>
              </a:pP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Operator Helpdesk</a:t>
              </a:r>
            </a:p>
          </p:txBody>
        </p:sp>
      </p:grpSp>
      <p:sp>
        <p:nvSpPr>
          <p:cNvPr id="53" name="TextBox 142">
            <a:extLst>
              <a:ext uri="{FF2B5EF4-FFF2-40B4-BE49-F238E27FC236}">
                <a16:creationId xmlns:a16="http://schemas.microsoft.com/office/drawing/2014/main" xmlns="" id="{73217E8C-0E81-29E2-9537-A5110E344776}"/>
              </a:ext>
            </a:extLst>
          </p:cNvPr>
          <p:cNvSpPr txBox="1"/>
          <p:nvPr/>
        </p:nvSpPr>
        <p:spPr>
          <a:xfrm>
            <a:off x="8382767" y="2851064"/>
            <a:ext cx="236570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Memilah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dan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Mene-ruskan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Konsultasi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dan/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atau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pengaduan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4" name="TextBox 143">
            <a:extLst>
              <a:ext uri="{FF2B5EF4-FFF2-40B4-BE49-F238E27FC236}">
                <a16:creationId xmlns:a16="http://schemas.microsoft.com/office/drawing/2014/main" xmlns="" id="{B8720EDA-B6D4-260F-733A-3E619CECBEED}"/>
              </a:ext>
            </a:extLst>
          </p:cNvPr>
          <p:cNvSpPr txBox="1"/>
          <p:nvPr/>
        </p:nvSpPr>
        <p:spPr>
          <a:xfrm>
            <a:off x="2753163" y="4827998"/>
            <a:ext cx="27386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Jika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Konsultasi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dan/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atau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Pengaduan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kurang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jelas</a:t>
            </a: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dikembalikan</a:t>
            </a:r>
            <a:endParaRPr lang="en-US" sz="16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6" name="TextBox 144">
            <a:extLst>
              <a:ext uri="{FF2B5EF4-FFF2-40B4-BE49-F238E27FC236}">
                <a16:creationId xmlns:a16="http://schemas.microsoft.com/office/drawing/2014/main" xmlns="" id="{92EEF9D9-CE70-4CB0-FAE6-73523FA1B74C}"/>
              </a:ext>
            </a:extLst>
          </p:cNvPr>
          <p:cNvSpPr txBox="1"/>
          <p:nvPr/>
        </p:nvSpPr>
        <p:spPr>
          <a:xfrm>
            <a:off x="5294462" y="7284821"/>
            <a:ext cx="2440697" cy="211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24"/>
              </a:lnSpc>
            </a:pPr>
            <a:r>
              <a: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OPD Teknis</a:t>
            </a:r>
          </a:p>
        </p:txBody>
      </p:sp>
      <p:sp>
        <p:nvSpPr>
          <p:cNvPr id="106" name="TextBox 146">
            <a:extLst>
              <a:ext uri="{FF2B5EF4-FFF2-40B4-BE49-F238E27FC236}">
                <a16:creationId xmlns:a16="http://schemas.microsoft.com/office/drawing/2014/main" xmlns="" id="{70013E6C-23F8-9F6F-B090-4E2FE5A75E61}"/>
              </a:ext>
            </a:extLst>
          </p:cNvPr>
          <p:cNvSpPr txBox="1"/>
          <p:nvPr/>
        </p:nvSpPr>
        <p:spPr>
          <a:xfrm>
            <a:off x="10757190" y="7500124"/>
            <a:ext cx="272308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Koordinator</a:t>
            </a:r>
            <a:r>
              <a:rPr lang="en-US" sz="2000" b="1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2000" b="1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Substansi</a:t>
            </a:r>
            <a:r>
              <a:rPr lang="en-US" sz="2000" b="1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P3L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CBDB6CB-EB19-54F5-9967-0900460FED17}"/>
              </a:ext>
            </a:extLst>
          </p:cNvPr>
          <p:cNvGrpSpPr/>
          <p:nvPr/>
        </p:nvGrpSpPr>
        <p:grpSpPr>
          <a:xfrm>
            <a:off x="728035" y="6851005"/>
            <a:ext cx="2302464" cy="2636633"/>
            <a:chOff x="725440" y="5403186"/>
            <a:chExt cx="2302464" cy="2636633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DBAFBAE4-F528-573E-7749-B1B8A10DA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021141" y="5403186"/>
              <a:ext cx="1614884" cy="1614884"/>
            </a:xfrm>
            <a:prstGeom prst="rect">
              <a:avLst/>
            </a:prstGeom>
          </p:spPr>
        </p:pic>
        <p:sp>
          <p:nvSpPr>
            <p:cNvPr id="105" name="TextBox 148">
              <a:extLst>
                <a:ext uri="{FF2B5EF4-FFF2-40B4-BE49-F238E27FC236}">
                  <a16:creationId xmlns:a16="http://schemas.microsoft.com/office/drawing/2014/main" xmlns="" id="{C2B16436-3942-65BA-EE53-353CFE601714}"/>
                </a:ext>
              </a:extLst>
            </p:cNvPr>
            <p:cNvSpPr txBox="1"/>
            <p:nvPr/>
          </p:nvSpPr>
          <p:spPr>
            <a:xfrm>
              <a:off x="725440" y="7054934"/>
              <a:ext cx="2302464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Pengguna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mendapat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Konfirmasi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Jawaban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Konsultasi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dan/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atau</a:t>
              </a: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en-US" sz="1600" dirty="0" err="1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Pengaduan</a:t>
              </a:r>
              <a:endParaRPr lang="en-US" sz="16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209" name="TextBox 31">
            <a:extLst>
              <a:ext uri="{FF2B5EF4-FFF2-40B4-BE49-F238E27FC236}">
                <a16:creationId xmlns:a16="http://schemas.microsoft.com/office/drawing/2014/main" xmlns="" id="{DC1D5EF9-DCB3-99DE-A167-A348D62C913A}"/>
              </a:ext>
            </a:extLst>
          </p:cNvPr>
          <p:cNvSpPr txBox="1"/>
          <p:nvPr/>
        </p:nvSpPr>
        <p:spPr>
          <a:xfrm>
            <a:off x="1028700" y="601829"/>
            <a:ext cx="16473431" cy="10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latin typeface="Squada One"/>
              </a:rPr>
              <a:t>Alur </a:t>
            </a:r>
            <a:r>
              <a:rPr lang="en-US" sz="6500" dirty="0" err="1">
                <a:latin typeface="Squada One"/>
              </a:rPr>
              <a:t>Konsultasi</a:t>
            </a:r>
            <a:r>
              <a:rPr lang="en-US" sz="6500" dirty="0">
                <a:latin typeface="Squada One"/>
              </a:rPr>
              <a:t> dan </a:t>
            </a:r>
            <a:r>
              <a:rPr lang="en-US" sz="6500" dirty="0" err="1">
                <a:latin typeface="Squada One"/>
              </a:rPr>
              <a:t>Pengaduan</a:t>
            </a:r>
            <a:r>
              <a:rPr lang="en-US" sz="6500" dirty="0">
                <a:latin typeface="Squada One"/>
              </a:rPr>
              <a:t> </a:t>
            </a:r>
            <a:r>
              <a:rPr lang="en-US" sz="6500" dirty="0" err="1">
                <a:latin typeface="Squada One"/>
              </a:rPr>
              <a:t>melalui</a:t>
            </a:r>
            <a:r>
              <a:rPr lang="en-US" sz="6500" dirty="0">
                <a:latin typeface="Squada One"/>
              </a:rPr>
              <a:t> Helpdesk</a:t>
            </a: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8454641E-607A-1499-2E70-100EF3AFA7F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27" y="2065178"/>
            <a:ext cx="1412318" cy="1412318"/>
          </a:xfrm>
          <a:prstGeom prst="rect">
            <a:avLst/>
          </a:prstGeom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0A54FA6E-91D3-FA08-40AD-3642D9E521D2}"/>
              </a:ext>
            </a:extLst>
          </p:cNvPr>
          <p:cNvGrpSpPr/>
          <p:nvPr/>
        </p:nvGrpSpPr>
        <p:grpSpPr>
          <a:xfrm>
            <a:off x="15550724" y="3357313"/>
            <a:ext cx="2176868" cy="1098474"/>
            <a:chOff x="7660938" y="4002275"/>
            <a:chExt cx="2368895" cy="779516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BA3DB769-9017-6817-E843-47A1CCE9029E}"/>
                </a:ext>
              </a:extLst>
            </p:cNvPr>
            <p:cNvGrpSpPr/>
            <p:nvPr/>
          </p:nvGrpSpPr>
          <p:grpSpPr>
            <a:xfrm>
              <a:off x="7660938" y="4002275"/>
              <a:ext cx="2368895" cy="779516"/>
              <a:chOff x="78984" y="-18853"/>
              <a:chExt cx="1201995" cy="395532"/>
            </a:xfrm>
          </p:grpSpPr>
          <p:sp>
            <p:nvSpPr>
              <p:cNvPr id="219" name="Freeform 25">
                <a:extLst>
                  <a:ext uri="{FF2B5EF4-FFF2-40B4-BE49-F238E27FC236}">
                    <a16:creationId xmlns:a16="http://schemas.microsoft.com/office/drawing/2014/main" xmlns="" id="{2AB64915-DB85-5C22-0A91-39EE66008440}"/>
                  </a:ext>
                </a:extLst>
              </p:cNvPr>
              <p:cNvSpPr/>
              <p:nvPr/>
            </p:nvSpPr>
            <p:spPr>
              <a:xfrm>
                <a:off x="78984" y="-18853"/>
                <a:ext cx="1201995" cy="395532"/>
              </a:xfrm>
              <a:custGeom>
                <a:avLst/>
                <a:gdLst/>
                <a:ahLst/>
                <a:cxnLst/>
                <a:rect l="l" t="t" r="r" b="b"/>
                <a:pathLst>
                  <a:path w="1201995" h="395532">
                    <a:moveTo>
                      <a:pt x="0" y="0"/>
                    </a:moveTo>
                    <a:lnTo>
                      <a:pt x="0" y="395532"/>
                    </a:lnTo>
                    <a:lnTo>
                      <a:pt x="1201995" y="395532"/>
                    </a:lnTo>
                    <a:lnTo>
                      <a:pt x="1201995" y="0"/>
                    </a:lnTo>
                    <a:lnTo>
                      <a:pt x="0" y="0"/>
                    </a:lnTo>
                    <a:close/>
                    <a:moveTo>
                      <a:pt x="1141035" y="334572"/>
                    </a:moveTo>
                    <a:lnTo>
                      <a:pt x="59690" y="334572"/>
                    </a:lnTo>
                    <a:lnTo>
                      <a:pt x="59690" y="59690"/>
                    </a:lnTo>
                    <a:lnTo>
                      <a:pt x="1141035" y="59690"/>
                    </a:lnTo>
                    <a:lnTo>
                      <a:pt x="1141035" y="334572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218" name="TextBox 141">
              <a:extLst>
                <a:ext uri="{FF2B5EF4-FFF2-40B4-BE49-F238E27FC236}">
                  <a16:creationId xmlns:a16="http://schemas.microsoft.com/office/drawing/2014/main" xmlns="" id="{5A0917D1-D3B0-76D3-BEB8-F93AA008F6DE}"/>
                </a:ext>
              </a:extLst>
            </p:cNvPr>
            <p:cNvSpPr txBox="1"/>
            <p:nvPr/>
          </p:nvSpPr>
          <p:spPr>
            <a:xfrm>
              <a:off x="7963111" y="4265497"/>
              <a:ext cx="1712095" cy="295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4"/>
                </a:lnSpc>
              </a:pP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Admin</a:t>
              </a:r>
              <a:b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</a:br>
              <a:r>
                <a:rPr lang="en-US" sz="1600" dirty="0">
                  <a:solidFill>
                    <a:srgbClr val="033086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 Helpdesk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6F9B68CD-3008-C72A-297A-8CD654AA145A}"/>
              </a:ext>
            </a:extLst>
          </p:cNvPr>
          <p:cNvGrpSpPr/>
          <p:nvPr/>
        </p:nvGrpSpPr>
        <p:grpSpPr>
          <a:xfrm rot="5400000">
            <a:off x="16233372" y="5511560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EF52AE92-62DC-D963-5EE9-2F7EABA9962B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71" name="Freeform 88">
                <a:extLst>
                  <a:ext uri="{FF2B5EF4-FFF2-40B4-BE49-F238E27FC236}">
                    <a16:creationId xmlns:a16="http://schemas.microsoft.com/office/drawing/2014/main" xmlns="" id="{2C087CD9-DCA3-5CE4-AB13-A0FD2A6571C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xmlns="" id="{52D3A73E-6DF0-A555-D7EA-1BE377F28E9D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70" name="Freeform 90">
                <a:extLst>
                  <a:ext uri="{FF2B5EF4-FFF2-40B4-BE49-F238E27FC236}">
                    <a16:creationId xmlns:a16="http://schemas.microsoft.com/office/drawing/2014/main" xmlns="" id="{1C2A7BC4-24FE-845D-E2EB-D7BD0960BF2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AEE0B318-5D71-894F-2FD0-D1BFD8B9AD74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69" name="Freeform 92">
                <a:extLst>
                  <a:ext uri="{FF2B5EF4-FFF2-40B4-BE49-F238E27FC236}">
                    <a16:creationId xmlns:a16="http://schemas.microsoft.com/office/drawing/2014/main" xmlns="" id="{73BE4934-0657-4A0D-E82D-12C9B39D273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pic>
        <p:nvPicPr>
          <p:cNvPr id="275" name="Picture 274">
            <a:extLst>
              <a:ext uri="{FF2B5EF4-FFF2-40B4-BE49-F238E27FC236}">
                <a16:creationId xmlns:a16="http://schemas.microsoft.com/office/drawing/2014/main" xmlns="" id="{91120BBF-2B1C-53BE-8273-BFA3AAE7C4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77" y="2563471"/>
            <a:ext cx="1902379" cy="1805358"/>
          </a:xfrm>
          <a:prstGeom prst="rect">
            <a:avLst/>
          </a:prstGeom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95AB4A36-074C-0046-99B0-8F06D0ED3C69}"/>
              </a:ext>
            </a:extLst>
          </p:cNvPr>
          <p:cNvGrpSpPr/>
          <p:nvPr/>
        </p:nvGrpSpPr>
        <p:grpSpPr>
          <a:xfrm>
            <a:off x="12885582" y="3621930"/>
            <a:ext cx="2312599" cy="487954"/>
            <a:chOff x="0" y="0"/>
            <a:chExt cx="2933251" cy="687330"/>
          </a:xfrm>
          <a:solidFill>
            <a:srgbClr val="008037"/>
          </a:solidFill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EDE33EB4-0B61-76AB-9AFB-8DE3F5F3F0E7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8" name="Freeform 31">
                <a:extLst>
                  <a:ext uri="{FF2B5EF4-FFF2-40B4-BE49-F238E27FC236}">
                    <a16:creationId xmlns:a16="http://schemas.microsoft.com/office/drawing/2014/main" xmlns="" id="{DACD3C15-50A3-667D-DFD3-B9AC0BDA22D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288F12E6-5727-11B2-E22B-867C267823D8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7" name="Freeform 33">
                <a:extLst>
                  <a:ext uri="{FF2B5EF4-FFF2-40B4-BE49-F238E27FC236}">
                    <a16:creationId xmlns:a16="http://schemas.microsoft.com/office/drawing/2014/main" xmlns="" id="{FA172804-DCCD-E204-E2CC-D0BEF4026B83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48961CD9-D766-3358-F408-EB0752DD882A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6" name="Freeform 35">
                <a:extLst>
                  <a:ext uri="{FF2B5EF4-FFF2-40B4-BE49-F238E27FC236}">
                    <a16:creationId xmlns:a16="http://schemas.microsoft.com/office/drawing/2014/main" xmlns="" id="{74EE95DE-2973-9839-D453-D4C38D66A25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416AE9F6-901C-12C9-8DFB-EF9E7E4A7711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5" name="Freeform 37">
                <a:extLst>
                  <a:ext uri="{FF2B5EF4-FFF2-40B4-BE49-F238E27FC236}">
                    <a16:creationId xmlns:a16="http://schemas.microsoft.com/office/drawing/2014/main" xmlns="" id="{7302137B-65B7-BD0A-960C-A726DB20D9B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F85C8743-88F4-279C-A066-4373E5105072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4" name="Freeform 39">
                <a:extLst>
                  <a:ext uri="{FF2B5EF4-FFF2-40B4-BE49-F238E27FC236}">
                    <a16:creationId xmlns:a16="http://schemas.microsoft.com/office/drawing/2014/main" xmlns="" id="{9BC930C8-4EDB-7A0D-E542-3652A33F04FE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060F25C-0653-A11C-A52B-4A1B5D36446E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283" name="Freeform 41">
                <a:extLst>
                  <a:ext uri="{FF2B5EF4-FFF2-40B4-BE49-F238E27FC236}">
                    <a16:creationId xmlns:a16="http://schemas.microsoft.com/office/drawing/2014/main" xmlns="" id="{9F880683-A35D-CFC1-C914-A889FADB3D0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289" name="TextBox 142">
            <a:extLst>
              <a:ext uri="{FF2B5EF4-FFF2-40B4-BE49-F238E27FC236}">
                <a16:creationId xmlns:a16="http://schemas.microsoft.com/office/drawing/2014/main" xmlns="" id="{66607646-8B20-776B-CD64-5C068281BA3C}"/>
              </a:ext>
            </a:extLst>
          </p:cNvPr>
          <p:cNvSpPr txBox="1"/>
          <p:nvPr/>
        </p:nvSpPr>
        <p:spPr>
          <a:xfrm>
            <a:off x="12758890" y="2854812"/>
            <a:ext cx="236570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Meneruskan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Admin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jika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pertanyaan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tentang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teknis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aplikasi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94F055EE-C017-29EC-94F6-5A05340D98E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52" y="5456332"/>
            <a:ext cx="2124791" cy="2124791"/>
          </a:xfrm>
          <a:prstGeom prst="rect">
            <a:avLst/>
          </a:prstGeom>
        </p:spPr>
      </p:pic>
      <p:grpSp>
        <p:nvGrpSpPr>
          <p:cNvPr id="299" name="Group 298">
            <a:extLst>
              <a:ext uri="{FF2B5EF4-FFF2-40B4-BE49-F238E27FC236}">
                <a16:creationId xmlns:a16="http://schemas.microsoft.com/office/drawing/2014/main" xmlns="" id="{6F9675F4-A66B-610D-1A8A-8485BEDE7E8E}"/>
              </a:ext>
            </a:extLst>
          </p:cNvPr>
          <p:cNvGrpSpPr/>
          <p:nvPr/>
        </p:nvGrpSpPr>
        <p:grpSpPr>
          <a:xfrm rot="5400000">
            <a:off x="11165053" y="4787078"/>
            <a:ext cx="1156300" cy="487954"/>
            <a:chOff x="0" y="0"/>
            <a:chExt cx="1466626" cy="687330"/>
          </a:xfrm>
          <a:solidFill>
            <a:srgbClr val="008037"/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xmlns="" id="{5B5A94FC-C300-B2D3-1DDA-AB0586B2F9EA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11" name="Freeform 31">
                <a:extLst>
                  <a:ext uri="{FF2B5EF4-FFF2-40B4-BE49-F238E27FC236}">
                    <a16:creationId xmlns:a16="http://schemas.microsoft.com/office/drawing/2014/main" xmlns="" id="{ECAA5FE0-0043-1081-59C4-0C68D11306C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xmlns="" id="{A1498A2D-DD6C-0FBE-D106-E107C81B3239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10" name="Freeform 33">
                <a:extLst>
                  <a:ext uri="{FF2B5EF4-FFF2-40B4-BE49-F238E27FC236}">
                    <a16:creationId xmlns:a16="http://schemas.microsoft.com/office/drawing/2014/main" xmlns="" id="{310DB0FF-4991-5197-DD99-7CD823FC822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xmlns="" id="{E92AD322-BEE3-1E29-B2D2-B5EE8E490847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09" name="Freeform 35">
                <a:extLst>
                  <a:ext uri="{FF2B5EF4-FFF2-40B4-BE49-F238E27FC236}">
                    <a16:creationId xmlns:a16="http://schemas.microsoft.com/office/drawing/2014/main" xmlns="" id="{78DF4600-41C6-F71E-F474-C226EBE1CFA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312" name="TextBox 142">
            <a:extLst>
              <a:ext uri="{FF2B5EF4-FFF2-40B4-BE49-F238E27FC236}">
                <a16:creationId xmlns:a16="http://schemas.microsoft.com/office/drawing/2014/main" xmlns="" id="{7B6CA246-5347-016E-6B41-B5C30D458F49}"/>
              </a:ext>
            </a:extLst>
          </p:cNvPr>
          <p:cNvSpPr txBox="1"/>
          <p:nvPr/>
        </p:nvSpPr>
        <p:spPr>
          <a:xfrm>
            <a:off x="12456860" y="4657408"/>
            <a:ext cx="23657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Meneruskan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Koordinator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P3L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jika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pertanyaan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tentang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teknis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perizinan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xmlns="" id="{A9613823-11E4-0EDE-BD1C-507BABBEA595}"/>
              </a:ext>
            </a:extLst>
          </p:cNvPr>
          <p:cNvGrpSpPr/>
          <p:nvPr/>
        </p:nvGrpSpPr>
        <p:grpSpPr>
          <a:xfrm rot="5400000">
            <a:off x="16235437" y="4712647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xmlns="" id="{14636380-084F-48E2-D8DC-2B86606F3607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19" name="Freeform 88">
                <a:extLst>
                  <a:ext uri="{FF2B5EF4-FFF2-40B4-BE49-F238E27FC236}">
                    <a16:creationId xmlns:a16="http://schemas.microsoft.com/office/drawing/2014/main" xmlns="" id="{8A40717B-0B0B-7FB0-5C88-7A9E6C71BFE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91BE86D3-05ED-7CDE-62EB-3BD1E8A727EE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18" name="Freeform 90">
                <a:extLst>
                  <a:ext uri="{FF2B5EF4-FFF2-40B4-BE49-F238E27FC236}">
                    <a16:creationId xmlns:a16="http://schemas.microsoft.com/office/drawing/2014/main" xmlns="" id="{CE6AD607-C29A-2F62-301B-CFFE7040230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xmlns="" id="{0C0CD5BD-7941-34DC-2638-D74E5A77635B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17" name="Freeform 92">
                <a:extLst>
                  <a:ext uri="{FF2B5EF4-FFF2-40B4-BE49-F238E27FC236}">
                    <a16:creationId xmlns:a16="http://schemas.microsoft.com/office/drawing/2014/main" xmlns="" id="{A4F38D83-4EAF-2213-F6E4-85AC666A29E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0E4E52C5-DEB5-8172-0868-EDC107E586BD}"/>
              </a:ext>
            </a:extLst>
          </p:cNvPr>
          <p:cNvGrpSpPr/>
          <p:nvPr/>
        </p:nvGrpSpPr>
        <p:grpSpPr>
          <a:xfrm rot="5400000">
            <a:off x="16235151" y="6303602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xmlns="" id="{218630BF-6B44-476B-C027-FB7C7DF8755B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33" name="Freeform 88">
                <a:extLst>
                  <a:ext uri="{FF2B5EF4-FFF2-40B4-BE49-F238E27FC236}">
                    <a16:creationId xmlns:a16="http://schemas.microsoft.com/office/drawing/2014/main" xmlns="" id="{F7C342E8-A6A7-A1A2-CBC4-F5A9ACE29DA1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92D51702-45D4-A3E0-3A7F-11386EDD79E1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32" name="Freeform 90">
                <a:extLst>
                  <a:ext uri="{FF2B5EF4-FFF2-40B4-BE49-F238E27FC236}">
                    <a16:creationId xmlns:a16="http://schemas.microsoft.com/office/drawing/2014/main" xmlns="" id="{2DBC0557-C61E-D3D6-AA14-F956817AF15C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xmlns="" id="{F41A45A1-CBE3-18AA-7E0A-6BCE099EEA25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31" name="Freeform 92">
                <a:extLst>
                  <a:ext uri="{FF2B5EF4-FFF2-40B4-BE49-F238E27FC236}">
                    <a16:creationId xmlns:a16="http://schemas.microsoft.com/office/drawing/2014/main" xmlns="" id="{4BB86501-572B-5A14-2BDF-755D011BBD39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xmlns="" id="{DA21E832-3F42-0151-E5BA-FDC326D4041B}"/>
              </a:ext>
            </a:extLst>
          </p:cNvPr>
          <p:cNvGrpSpPr/>
          <p:nvPr/>
        </p:nvGrpSpPr>
        <p:grpSpPr>
          <a:xfrm rot="5400000">
            <a:off x="16225536" y="7147439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4737E8A8-3ACA-7DB1-3E08-4955A94CBF12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40" name="Freeform 88">
                <a:extLst>
                  <a:ext uri="{FF2B5EF4-FFF2-40B4-BE49-F238E27FC236}">
                    <a16:creationId xmlns:a16="http://schemas.microsoft.com/office/drawing/2014/main" xmlns="" id="{57C51796-1F91-3DB3-1F8B-3252F04D9B61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xmlns="" id="{DBADB9AC-2D8C-3635-BF2E-AB4361DC8658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39" name="Freeform 90">
                <a:extLst>
                  <a:ext uri="{FF2B5EF4-FFF2-40B4-BE49-F238E27FC236}">
                    <a16:creationId xmlns:a16="http://schemas.microsoft.com/office/drawing/2014/main" xmlns="" id="{CC5EA3C8-A38A-9F71-3419-1A7246592B7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xmlns="" id="{D6C7CC9E-2A5A-2EA8-1125-99935CB9DA55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38" name="Freeform 92">
                <a:extLst>
                  <a:ext uri="{FF2B5EF4-FFF2-40B4-BE49-F238E27FC236}">
                    <a16:creationId xmlns:a16="http://schemas.microsoft.com/office/drawing/2014/main" xmlns="" id="{CEA29A8A-859A-8784-5CD6-10086260486E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xmlns="" id="{9B78F08F-A55C-9352-C2E7-341E51A439A6}"/>
              </a:ext>
            </a:extLst>
          </p:cNvPr>
          <p:cNvGrpSpPr/>
          <p:nvPr/>
        </p:nvGrpSpPr>
        <p:grpSpPr>
          <a:xfrm rot="5400000">
            <a:off x="16240762" y="7967473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xmlns="" id="{1E274A21-0C85-71B6-6630-942A07DF21FE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47" name="Freeform 88">
                <a:extLst>
                  <a:ext uri="{FF2B5EF4-FFF2-40B4-BE49-F238E27FC236}">
                    <a16:creationId xmlns:a16="http://schemas.microsoft.com/office/drawing/2014/main" xmlns="" id="{3196E207-F61C-8AA8-9DD4-00CBF10773D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xmlns="" id="{B5D36B84-7B0F-FADC-507A-25EF886DF83D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46" name="Freeform 90">
                <a:extLst>
                  <a:ext uri="{FF2B5EF4-FFF2-40B4-BE49-F238E27FC236}">
                    <a16:creationId xmlns:a16="http://schemas.microsoft.com/office/drawing/2014/main" xmlns="" id="{8D65BFD2-D56F-7FFF-DC16-E1F841AEE27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xmlns="" id="{FAE9E382-8F34-8618-009B-B714F8A86393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45" name="Freeform 92">
                <a:extLst>
                  <a:ext uri="{FF2B5EF4-FFF2-40B4-BE49-F238E27FC236}">
                    <a16:creationId xmlns:a16="http://schemas.microsoft.com/office/drawing/2014/main" xmlns="" id="{7DE4268D-8DB6-A3A8-2D12-C51CC774560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xmlns="" id="{C12B8546-B46C-4147-4D2B-DAF9C6AE22EC}"/>
              </a:ext>
            </a:extLst>
          </p:cNvPr>
          <p:cNvGrpSpPr/>
          <p:nvPr/>
        </p:nvGrpSpPr>
        <p:grpSpPr>
          <a:xfrm rot="5400000">
            <a:off x="16433642" y="9054134"/>
            <a:ext cx="481602" cy="586444"/>
            <a:chOff x="0" y="0"/>
            <a:chExt cx="2771140" cy="3374390"/>
          </a:xfrm>
          <a:solidFill>
            <a:srgbClr val="0070C0"/>
          </a:solidFill>
        </p:grpSpPr>
        <p:sp>
          <p:nvSpPr>
            <p:cNvPr id="349" name="Freeform 72">
              <a:extLst>
                <a:ext uri="{FF2B5EF4-FFF2-40B4-BE49-F238E27FC236}">
                  <a16:creationId xmlns:a16="http://schemas.microsoft.com/office/drawing/2014/main" xmlns="" id="{5BB7F78F-5AD2-0A65-BA3E-3F3FA446277F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xmlns="" id="{ED883C9D-8EF1-8FAA-268D-49237CF57BE5}"/>
              </a:ext>
            </a:extLst>
          </p:cNvPr>
          <p:cNvGrpSpPr/>
          <p:nvPr/>
        </p:nvGrpSpPr>
        <p:grpSpPr>
          <a:xfrm rot="10800000">
            <a:off x="14097121" y="9078398"/>
            <a:ext cx="2381659" cy="504701"/>
            <a:chOff x="0" y="0"/>
            <a:chExt cx="2933251" cy="687330"/>
          </a:xfrm>
          <a:solidFill>
            <a:srgbClr val="0575D1"/>
          </a:solidFill>
        </p:grpSpPr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xmlns="" id="{6285DE2F-C82E-E181-A3C4-D6D9969B91D5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62" name="Freeform 101">
                <a:extLst>
                  <a:ext uri="{FF2B5EF4-FFF2-40B4-BE49-F238E27FC236}">
                    <a16:creationId xmlns:a16="http://schemas.microsoft.com/office/drawing/2014/main" xmlns="" id="{60D441B4-75C4-4D86-164C-53A754BEBCF4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xmlns="" id="{7917E32B-9756-2067-64C8-A7330BBAA472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61" name="Freeform 103">
                <a:extLst>
                  <a:ext uri="{FF2B5EF4-FFF2-40B4-BE49-F238E27FC236}">
                    <a16:creationId xmlns:a16="http://schemas.microsoft.com/office/drawing/2014/main" xmlns="" id="{55D4276F-0D02-20F5-4A0E-DD6FDBA09A70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80662B00-9E84-9100-E41F-E9BDE09FF6FE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60" name="Freeform 105">
                <a:extLst>
                  <a:ext uri="{FF2B5EF4-FFF2-40B4-BE49-F238E27FC236}">
                    <a16:creationId xmlns:a16="http://schemas.microsoft.com/office/drawing/2014/main" xmlns="" id="{991F3C50-06D3-125B-56EF-AA49BF647F03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xmlns="" id="{A18AAA9C-3FE1-FA35-9A15-E1F0F043A045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59" name="Freeform 107">
                <a:extLst>
                  <a:ext uri="{FF2B5EF4-FFF2-40B4-BE49-F238E27FC236}">
                    <a16:creationId xmlns:a16="http://schemas.microsoft.com/office/drawing/2014/main" xmlns="" id="{A8301ABE-1D68-C263-FDD0-65A95D7732D0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xmlns="" id="{6F98A469-FCC8-A458-2CFC-4B32A12D26BD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58" name="Freeform 109">
                <a:extLst>
                  <a:ext uri="{FF2B5EF4-FFF2-40B4-BE49-F238E27FC236}">
                    <a16:creationId xmlns:a16="http://schemas.microsoft.com/office/drawing/2014/main" xmlns="" id="{02E7B3D1-9B3F-3E11-424B-100FF48912C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xmlns="" id="{5151FC3B-457A-4E2E-D59E-94F72938E355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57" name="Freeform 111">
                <a:extLst>
                  <a:ext uri="{FF2B5EF4-FFF2-40B4-BE49-F238E27FC236}">
                    <a16:creationId xmlns:a16="http://schemas.microsoft.com/office/drawing/2014/main" xmlns="" id="{F2B2EC1B-21F3-C8FA-3CFB-C7F1E4465449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xmlns="" id="{497B7030-B627-31C9-03CA-E507B5E77D1F}"/>
              </a:ext>
            </a:extLst>
          </p:cNvPr>
          <p:cNvGrpSpPr/>
          <p:nvPr/>
        </p:nvGrpSpPr>
        <p:grpSpPr>
          <a:xfrm rot="10800000">
            <a:off x="11733805" y="9085013"/>
            <a:ext cx="2381659" cy="504701"/>
            <a:chOff x="0" y="0"/>
            <a:chExt cx="2933251" cy="687330"/>
          </a:xfrm>
          <a:solidFill>
            <a:srgbClr val="0575D1"/>
          </a:solidFill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xmlns="" id="{84E98812-A706-1D15-D764-322257ADC9C3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5" name="Freeform 101">
                <a:extLst>
                  <a:ext uri="{FF2B5EF4-FFF2-40B4-BE49-F238E27FC236}">
                    <a16:creationId xmlns:a16="http://schemas.microsoft.com/office/drawing/2014/main" xmlns="" id="{9D20297A-81A5-D770-7E02-4B2FB85CB542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xmlns="" id="{87B1D24B-C5B8-CD49-2F54-501DEA6EAF8D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4" name="Freeform 103">
                <a:extLst>
                  <a:ext uri="{FF2B5EF4-FFF2-40B4-BE49-F238E27FC236}">
                    <a16:creationId xmlns:a16="http://schemas.microsoft.com/office/drawing/2014/main" xmlns="" id="{C5E675FB-2090-91C3-000F-83FB5155117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xmlns="" id="{5986CC68-0A5C-551F-E0F8-4D81E74B7519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3" name="Freeform 105">
                <a:extLst>
                  <a:ext uri="{FF2B5EF4-FFF2-40B4-BE49-F238E27FC236}">
                    <a16:creationId xmlns:a16="http://schemas.microsoft.com/office/drawing/2014/main" xmlns="" id="{558F5761-89B2-ECC5-8333-D648DA5B0BFE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xmlns="" id="{E0B8AD38-E35E-3444-E37C-F8329AEEA05E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2" name="Freeform 107">
                <a:extLst>
                  <a:ext uri="{FF2B5EF4-FFF2-40B4-BE49-F238E27FC236}">
                    <a16:creationId xmlns:a16="http://schemas.microsoft.com/office/drawing/2014/main" xmlns="" id="{5DE6C1AE-786F-9E37-9899-BF1170A162CE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xmlns="" id="{D0FD6D84-2948-DD42-C7B7-F1B63532BFD2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1" name="Freeform 109">
                <a:extLst>
                  <a:ext uri="{FF2B5EF4-FFF2-40B4-BE49-F238E27FC236}">
                    <a16:creationId xmlns:a16="http://schemas.microsoft.com/office/drawing/2014/main" xmlns="" id="{A3A3FB50-E0A6-6121-F32F-5B88D9A31FD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xmlns="" id="{A50884BF-EC4B-2088-F58F-C92BC5B816CB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70" name="Freeform 111">
                <a:extLst>
                  <a:ext uri="{FF2B5EF4-FFF2-40B4-BE49-F238E27FC236}">
                    <a16:creationId xmlns:a16="http://schemas.microsoft.com/office/drawing/2014/main" xmlns="" id="{04B57021-6845-29E3-1AF8-46FB8F797D7A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xmlns="" id="{56DB2E12-DA81-8895-FEEF-7C2CF41BE2ED}"/>
              </a:ext>
            </a:extLst>
          </p:cNvPr>
          <p:cNvGrpSpPr/>
          <p:nvPr/>
        </p:nvGrpSpPr>
        <p:grpSpPr>
          <a:xfrm rot="10800000">
            <a:off x="9369765" y="9081148"/>
            <a:ext cx="2381659" cy="504701"/>
            <a:chOff x="0" y="0"/>
            <a:chExt cx="2933251" cy="687330"/>
          </a:xfrm>
          <a:solidFill>
            <a:srgbClr val="0575D1"/>
          </a:solidFill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xmlns="" id="{2B69D5F0-4A1D-B1AB-B249-222C19B5A4B0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8" name="Freeform 101">
                <a:extLst>
                  <a:ext uri="{FF2B5EF4-FFF2-40B4-BE49-F238E27FC236}">
                    <a16:creationId xmlns:a16="http://schemas.microsoft.com/office/drawing/2014/main" xmlns="" id="{768F6A77-6279-2C14-D21B-D03964CDACB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xmlns="" id="{2F930761-BAAF-F6B7-DB56-4D83B570C2AF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7" name="Freeform 103">
                <a:extLst>
                  <a:ext uri="{FF2B5EF4-FFF2-40B4-BE49-F238E27FC236}">
                    <a16:creationId xmlns:a16="http://schemas.microsoft.com/office/drawing/2014/main" xmlns="" id="{66E5C2B8-420B-9225-FA04-28A0D972D13C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xmlns="" id="{9470BD21-E23F-D8C7-76E0-2EDDC7520902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6" name="Freeform 105">
                <a:extLst>
                  <a:ext uri="{FF2B5EF4-FFF2-40B4-BE49-F238E27FC236}">
                    <a16:creationId xmlns:a16="http://schemas.microsoft.com/office/drawing/2014/main" xmlns="" id="{FCE40B28-5039-0085-4191-7FC641BC23A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xmlns="" id="{171CBD11-74BC-F794-734A-CCF451B2D999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5" name="Freeform 107">
                <a:extLst>
                  <a:ext uri="{FF2B5EF4-FFF2-40B4-BE49-F238E27FC236}">
                    <a16:creationId xmlns:a16="http://schemas.microsoft.com/office/drawing/2014/main" xmlns="" id="{A168A0AB-7DBC-88CE-970D-72A751EFF35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xmlns="" id="{BDEB3A73-DD57-30D1-9B7A-4AD24D7FB9DB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4" name="Freeform 109">
                <a:extLst>
                  <a:ext uri="{FF2B5EF4-FFF2-40B4-BE49-F238E27FC236}">
                    <a16:creationId xmlns:a16="http://schemas.microsoft.com/office/drawing/2014/main" xmlns="" id="{DC3710B2-8262-2D23-28F9-79DBDEFEAA3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xmlns="" id="{AAB5AFE0-DCE9-A07F-C3FE-BCBD6F24C028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83" name="Freeform 111">
                <a:extLst>
                  <a:ext uri="{FF2B5EF4-FFF2-40B4-BE49-F238E27FC236}">
                    <a16:creationId xmlns:a16="http://schemas.microsoft.com/office/drawing/2014/main" xmlns="" id="{FCD618A6-DD96-6055-7E5F-D2FC70A0D9E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xmlns="" id="{50D4DBE6-C47D-FD1D-1D32-47E1114409ED}"/>
              </a:ext>
            </a:extLst>
          </p:cNvPr>
          <p:cNvGrpSpPr/>
          <p:nvPr/>
        </p:nvGrpSpPr>
        <p:grpSpPr>
          <a:xfrm rot="10800000">
            <a:off x="7837372" y="9072571"/>
            <a:ext cx="1587773" cy="504701"/>
            <a:chOff x="0" y="0"/>
            <a:chExt cx="1955501" cy="687330"/>
          </a:xfrm>
          <a:solidFill>
            <a:srgbClr val="0575D1"/>
          </a:solidFill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xmlns="" id="{9F160C58-D63A-ABCB-755E-904E0E094EB8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97" name="Freeform 101">
                <a:extLst>
                  <a:ext uri="{FF2B5EF4-FFF2-40B4-BE49-F238E27FC236}">
                    <a16:creationId xmlns:a16="http://schemas.microsoft.com/office/drawing/2014/main" xmlns="" id="{9EB8F2E0-A72B-5A63-29F3-470928AEBA2C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xmlns="" id="{52A5116B-9393-5631-FC26-D631F222A517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96" name="Freeform 103">
                <a:extLst>
                  <a:ext uri="{FF2B5EF4-FFF2-40B4-BE49-F238E27FC236}">
                    <a16:creationId xmlns:a16="http://schemas.microsoft.com/office/drawing/2014/main" xmlns="" id="{592AE38E-6BF6-875B-F21F-096DCEDB53C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4305B8AF-0843-CC9F-E478-C836A5233B3A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95" name="Freeform 105">
                <a:extLst>
                  <a:ext uri="{FF2B5EF4-FFF2-40B4-BE49-F238E27FC236}">
                    <a16:creationId xmlns:a16="http://schemas.microsoft.com/office/drawing/2014/main" xmlns="" id="{01D43C78-00E5-0808-68C7-704D78E00F0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2EEF4D2A-1EBE-1744-8EFF-094CE622E48D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394" name="Freeform 107">
                <a:extLst>
                  <a:ext uri="{FF2B5EF4-FFF2-40B4-BE49-F238E27FC236}">
                    <a16:creationId xmlns:a16="http://schemas.microsoft.com/office/drawing/2014/main" xmlns="" id="{8A054B82-48E6-22ED-70DE-CB1B82F06E1E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xmlns="" id="{882E385A-3108-233C-0832-E8D6B2089AEC}"/>
              </a:ext>
            </a:extLst>
          </p:cNvPr>
          <p:cNvGrpSpPr/>
          <p:nvPr/>
        </p:nvGrpSpPr>
        <p:grpSpPr>
          <a:xfrm rot="10800000">
            <a:off x="6309810" y="9044907"/>
            <a:ext cx="1587773" cy="504701"/>
            <a:chOff x="0" y="0"/>
            <a:chExt cx="1955501" cy="687330"/>
          </a:xfrm>
          <a:solidFill>
            <a:srgbClr val="0575D1"/>
          </a:solidFill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5A2F8EF0-A581-68E9-2F4A-763DE27793E7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06" name="Freeform 101">
                <a:extLst>
                  <a:ext uri="{FF2B5EF4-FFF2-40B4-BE49-F238E27FC236}">
                    <a16:creationId xmlns:a16="http://schemas.microsoft.com/office/drawing/2014/main" xmlns="" id="{D0BA9114-1829-24E7-7990-3348669DC7C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CA3FFF90-21A9-78AD-F1F9-338C27FD4632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05" name="Freeform 103">
                <a:extLst>
                  <a:ext uri="{FF2B5EF4-FFF2-40B4-BE49-F238E27FC236}">
                    <a16:creationId xmlns:a16="http://schemas.microsoft.com/office/drawing/2014/main" xmlns="" id="{5397E1C1-75E4-2493-1AC7-87522BA7147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4C841AC2-C02D-21D6-DC93-B5E8CACB8A10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04" name="Freeform 105">
                <a:extLst>
                  <a:ext uri="{FF2B5EF4-FFF2-40B4-BE49-F238E27FC236}">
                    <a16:creationId xmlns:a16="http://schemas.microsoft.com/office/drawing/2014/main" xmlns="" id="{99DD0628-4827-B588-20C1-1D8078CE2EE8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xmlns="" id="{6D609653-D0DF-171A-A23F-4698D8404B05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03" name="Freeform 107">
                <a:extLst>
                  <a:ext uri="{FF2B5EF4-FFF2-40B4-BE49-F238E27FC236}">
                    <a16:creationId xmlns:a16="http://schemas.microsoft.com/office/drawing/2014/main" xmlns="" id="{36BA873C-C19C-1EEB-8C88-F3916B3A5B5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xmlns="" id="{79626D10-3DAF-7F93-860B-4D0618BFF0A2}"/>
              </a:ext>
            </a:extLst>
          </p:cNvPr>
          <p:cNvGrpSpPr/>
          <p:nvPr/>
        </p:nvGrpSpPr>
        <p:grpSpPr>
          <a:xfrm rot="10800000">
            <a:off x="4777417" y="9036194"/>
            <a:ext cx="1587773" cy="504701"/>
            <a:chOff x="0" y="0"/>
            <a:chExt cx="1955501" cy="687330"/>
          </a:xfrm>
          <a:solidFill>
            <a:srgbClr val="0575D1"/>
          </a:solidFill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xmlns="" id="{ADE41C05-252E-EBD2-D320-64F6F7DC3830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15" name="Freeform 101">
                <a:extLst>
                  <a:ext uri="{FF2B5EF4-FFF2-40B4-BE49-F238E27FC236}">
                    <a16:creationId xmlns:a16="http://schemas.microsoft.com/office/drawing/2014/main" xmlns="" id="{733B6485-2876-4E2B-ABFB-ECC05800B3E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xmlns="" id="{DF2B282A-8FF3-E9FC-B12D-D771FB84DA3A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14" name="Freeform 103">
                <a:extLst>
                  <a:ext uri="{FF2B5EF4-FFF2-40B4-BE49-F238E27FC236}">
                    <a16:creationId xmlns:a16="http://schemas.microsoft.com/office/drawing/2014/main" xmlns="" id="{E2C71ADC-EB1B-BC7E-EDE0-957FA3F0204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xmlns="" id="{9530457E-47F8-BA27-575C-DA99BB96913B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13" name="Freeform 105">
                <a:extLst>
                  <a:ext uri="{FF2B5EF4-FFF2-40B4-BE49-F238E27FC236}">
                    <a16:creationId xmlns:a16="http://schemas.microsoft.com/office/drawing/2014/main" xmlns="" id="{B7C46B23-4DE1-482B-7E23-2DD2B64E4F3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xmlns="" id="{09273F14-B277-F973-BAC5-DA9284944B65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12" name="Freeform 107">
                <a:extLst>
                  <a:ext uri="{FF2B5EF4-FFF2-40B4-BE49-F238E27FC236}">
                    <a16:creationId xmlns:a16="http://schemas.microsoft.com/office/drawing/2014/main" xmlns="" id="{066ECA21-5096-798C-6F81-499C0D42EAC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xmlns="" id="{D5B78BDE-E9A8-E337-A54A-2E3A7559DEAA}"/>
              </a:ext>
            </a:extLst>
          </p:cNvPr>
          <p:cNvGrpSpPr/>
          <p:nvPr/>
        </p:nvGrpSpPr>
        <p:grpSpPr>
          <a:xfrm rot="10800000">
            <a:off x="8542339" y="6838036"/>
            <a:ext cx="2312599" cy="487954"/>
            <a:chOff x="0" y="0"/>
            <a:chExt cx="2933251" cy="687330"/>
          </a:xfrm>
          <a:solidFill>
            <a:srgbClr val="008037"/>
          </a:solidFill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DAA66C1A-5D45-25E4-207E-A0A42854088C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7" name="Freeform 31">
                <a:extLst>
                  <a:ext uri="{FF2B5EF4-FFF2-40B4-BE49-F238E27FC236}">
                    <a16:creationId xmlns:a16="http://schemas.microsoft.com/office/drawing/2014/main" xmlns="" id="{B055A57D-D76F-8B4E-1A85-336B56E21961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xmlns="" id="{8DEA2AE7-4ACB-AF8B-91E9-3BB39F0C2115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6" name="Freeform 33">
                <a:extLst>
                  <a:ext uri="{FF2B5EF4-FFF2-40B4-BE49-F238E27FC236}">
                    <a16:creationId xmlns:a16="http://schemas.microsoft.com/office/drawing/2014/main" xmlns="" id="{0F49F055-A207-029F-51D7-2CD977B95599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CDDAFE1-46B8-14AC-9F38-5EAA027A316D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5" name="Freeform 35">
                <a:extLst>
                  <a:ext uri="{FF2B5EF4-FFF2-40B4-BE49-F238E27FC236}">
                    <a16:creationId xmlns:a16="http://schemas.microsoft.com/office/drawing/2014/main" xmlns="" id="{09559A46-EA69-E599-F9E2-F65C0425E6D1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xmlns="" id="{4A1CC8AE-0047-65F1-763F-1CD30C3685F0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4" name="Freeform 37">
                <a:extLst>
                  <a:ext uri="{FF2B5EF4-FFF2-40B4-BE49-F238E27FC236}">
                    <a16:creationId xmlns:a16="http://schemas.microsoft.com/office/drawing/2014/main" xmlns="" id="{A5CA59F0-1D99-66DA-B957-B23AE5A0E92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xmlns="" id="{8B6E8D37-6484-7B24-3B8E-4CE620A080AE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3" name="Freeform 39">
                <a:extLst>
                  <a:ext uri="{FF2B5EF4-FFF2-40B4-BE49-F238E27FC236}">
                    <a16:creationId xmlns:a16="http://schemas.microsoft.com/office/drawing/2014/main" xmlns="" id="{9DD92487-9B30-49ED-0610-E94B92A9496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xmlns="" id="{22AC5727-FAE1-5BD0-82AD-F4C0A61E4D84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32" name="Freeform 41">
                <a:extLst>
                  <a:ext uri="{FF2B5EF4-FFF2-40B4-BE49-F238E27FC236}">
                    <a16:creationId xmlns:a16="http://schemas.microsoft.com/office/drawing/2014/main" xmlns="" id="{782ADA6A-D26D-A84A-BE77-54D53FA8B68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438" name="TextBox 142">
            <a:extLst>
              <a:ext uri="{FF2B5EF4-FFF2-40B4-BE49-F238E27FC236}">
                <a16:creationId xmlns:a16="http://schemas.microsoft.com/office/drawing/2014/main" xmlns="" id="{03157D48-DD15-A332-E75C-5243B22505ED}"/>
              </a:ext>
            </a:extLst>
          </p:cNvPr>
          <p:cNvSpPr txBox="1"/>
          <p:nvPr/>
        </p:nvSpPr>
        <p:spPr>
          <a:xfrm>
            <a:off x="8506318" y="6026199"/>
            <a:ext cx="236570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Meneruskan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OPD Teknis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terkait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pertanyaan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teknis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perizinan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439" name="Group 438">
            <a:extLst>
              <a:ext uri="{FF2B5EF4-FFF2-40B4-BE49-F238E27FC236}">
                <a16:creationId xmlns:a16="http://schemas.microsoft.com/office/drawing/2014/main" xmlns="" id="{B125E3A2-2A4D-6FA6-330E-B93F6F8991D7}"/>
              </a:ext>
            </a:extLst>
          </p:cNvPr>
          <p:cNvGrpSpPr/>
          <p:nvPr/>
        </p:nvGrpSpPr>
        <p:grpSpPr>
          <a:xfrm rot="10800000">
            <a:off x="3264235" y="9021043"/>
            <a:ext cx="1587773" cy="504701"/>
            <a:chOff x="0" y="0"/>
            <a:chExt cx="1955501" cy="687330"/>
          </a:xfrm>
          <a:solidFill>
            <a:srgbClr val="0575D1"/>
          </a:solidFill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xmlns="" id="{EE93593F-EC71-4591-3EB7-13E29C06F266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47" name="Freeform 101">
                <a:extLst>
                  <a:ext uri="{FF2B5EF4-FFF2-40B4-BE49-F238E27FC236}">
                    <a16:creationId xmlns:a16="http://schemas.microsoft.com/office/drawing/2014/main" xmlns="" id="{3ECE9C26-3360-816A-68DC-61B563DDEFEF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xmlns="" id="{BCC7494B-AF30-B67E-FA23-06A4ED1B9ECA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46" name="Freeform 103">
                <a:extLst>
                  <a:ext uri="{FF2B5EF4-FFF2-40B4-BE49-F238E27FC236}">
                    <a16:creationId xmlns:a16="http://schemas.microsoft.com/office/drawing/2014/main" xmlns="" id="{93BC97D8-69BF-9D8F-D6BA-9767757B872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xmlns="" id="{AB146411-D361-83EE-4BD0-F5493045F5A8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45" name="Freeform 105">
                <a:extLst>
                  <a:ext uri="{FF2B5EF4-FFF2-40B4-BE49-F238E27FC236}">
                    <a16:creationId xmlns:a16="http://schemas.microsoft.com/office/drawing/2014/main" xmlns="" id="{3DC39037-694F-DE95-E8EF-D28BDD23F5D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xmlns="" id="{6C963E19-4C3B-D208-49F5-4FAF630F6C94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44" name="Freeform 107">
                <a:extLst>
                  <a:ext uri="{FF2B5EF4-FFF2-40B4-BE49-F238E27FC236}">
                    <a16:creationId xmlns:a16="http://schemas.microsoft.com/office/drawing/2014/main" xmlns="" id="{39941697-8178-0659-F9F9-049840FAE97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449" name="TextBox 142">
            <a:extLst>
              <a:ext uri="{FF2B5EF4-FFF2-40B4-BE49-F238E27FC236}">
                <a16:creationId xmlns:a16="http://schemas.microsoft.com/office/drawing/2014/main" xmlns="" id="{0A335CDE-F9C6-8651-7C1A-990681457B45}"/>
              </a:ext>
            </a:extLst>
          </p:cNvPr>
          <p:cNvSpPr txBox="1"/>
          <p:nvPr/>
        </p:nvSpPr>
        <p:spPr>
          <a:xfrm>
            <a:off x="601611" y="5609355"/>
            <a:ext cx="345651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Jangka</a:t>
            </a:r>
            <a:r>
              <a:rPr lang="en-US" sz="2000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Waktu  </a:t>
            </a:r>
            <a:r>
              <a:rPr lang="en-US" sz="2000" dirty="0" err="1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Pemrosesan</a:t>
            </a:r>
            <a:r>
              <a:rPr lang="en-US" sz="2000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Helpdesk </a:t>
            </a:r>
            <a:r>
              <a:rPr lang="en-US" sz="2000" dirty="0" err="1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maksimal</a:t>
            </a:r>
            <a:r>
              <a:rPr lang="en-US" sz="2000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5 </a:t>
            </a:r>
            <a:r>
              <a:rPr lang="en-US" sz="2000" dirty="0" err="1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hari</a:t>
            </a:r>
            <a:r>
              <a:rPr lang="en-US" sz="2000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kerja</a:t>
            </a:r>
            <a:endParaRPr lang="en-US" sz="2000" dirty="0">
              <a:solidFill>
                <a:srgbClr val="C00000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xmlns="" id="{F0A0129A-04C0-D19D-90D2-BF58D7418122}"/>
              </a:ext>
            </a:extLst>
          </p:cNvPr>
          <p:cNvGrpSpPr/>
          <p:nvPr/>
        </p:nvGrpSpPr>
        <p:grpSpPr>
          <a:xfrm>
            <a:off x="2825772" y="3841674"/>
            <a:ext cx="2879101" cy="459200"/>
            <a:chOff x="0" y="0"/>
            <a:chExt cx="2933251" cy="687330"/>
          </a:xfrm>
          <a:solidFill>
            <a:srgbClr val="008037"/>
          </a:solidFill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xmlns="" id="{EF73CE26-C7E2-7A48-B9A0-CCE1C7A15B30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2" name="Freeform 12">
                <a:extLst>
                  <a:ext uri="{FF2B5EF4-FFF2-40B4-BE49-F238E27FC236}">
                    <a16:creationId xmlns:a16="http://schemas.microsoft.com/office/drawing/2014/main" xmlns="" id="{CB1786D0-4E28-44EF-7F02-F2BF0C73397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xmlns="" id="{7B85A52D-2424-A72B-A64A-301D99DA3C09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1" name="Freeform 14">
                <a:extLst>
                  <a:ext uri="{FF2B5EF4-FFF2-40B4-BE49-F238E27FC236}">
                    <a16:creationId xmlns:a16="http://schemas.microsoft.com/office/drawing/2014/main" xmlns="" id="{5B57859D-5D9F-1911-8CAE-0944F9BA3B7A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xmlns="" id="{557A2F56-05A2-B391-0A15-95B0AA4D35C6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0" name="Freeform 16">
                <a:extLst>
                  <a:ext uri="{FF2B5EF4-FFF2-40B4-BE49-F238E27FC236}">
                    <a16:creationId xmlns:a16="http://schemas.microsoft.com/office/drawing/2014/main" xmlns="" id="{BEE02562-E30D-AEF7-4E4A-20AD7E3DD16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xmlns="" id="{DE4F9CDC-3679-8E78-B511-A7BD97C1FE85}"/>
                </a:ext>
              </a:extLst>
            </p:cNvPr>
            <p:cNvGrpSpPr/>
            <p:nvPr/>
          </p:nvGrpSpPr>
          <p:grpSpPr>
            <a:xfrm rot="-10800000">
              <a:off x="146662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59" name="Freeform 18">
                <a:extLst>
                  <a:ext uri="{FF2B5EF4-FFF2-40B4-BE49-F238E27FC236}">
                    <a16:creationId xmlns:a16="http://schemas.microsoft.com/office/drawing/2014/main" xmlns="" id="{2068294F-DDFC-E3C3-B2BA-78BD86E7FF1B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E5D260DF-AB38-D0A9-97B9-870592F6BBA4}"/>
                </a:ext>
              </a:extLst>
            </p:cNvPr>
            <p:cNvGrpSpPr/>
            <p:nvPr/>
          </p:nvGrpSpPr>
          <p:grpSpPr>
            <a:xfrm rot="-10800000">
              <a:off x="195550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58" name="Freeform 20">
                <a:extLst>
                  <a:ext uri="{FF2B5EF4-FFF2-40B4-BE49-F238E27FC236}">
                    <a16:creationId xmlns:a16="http://schemas.microsoft.com/office/drawing/2014/main" xmlns="" id="{367977F3-7A89-ED01-3B66-5F95732A2D46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xmlns="" id="{924B8F0C-D843-F897-E0D4-84BD48A44DA3}"/>
                </a:ext>
              </a:extLst>
            </p:cNvPr>
            <p:cNvGrpSpPr/>
            <p:nvPr/>
          </p:nvGrpSpPr>
          <p:grpSpPr>
            <a:xfrm rot="-10800000">
              <a:off x="2444376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xmlns="" id="{81FD860A-1382-759D-D0D4-878F0DE36E20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xmlns="" id="{C099653B-17AE-DF59-314B-632B060C6C17}"/>
              </a:ext>
            </a:extLst>
          </p:cNvPr>
          <p:cNvGrpSpPr/>
          <p:nvPr/>
        </p:nvGrpSpPr>
        <p:grpSpPr>
          <a:xfrm rot="5400000">
            <a:off x="14072676" y="8217770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xmlns="" id="{EFB0C223-48DE-2AB6-50A5-81DFA2850204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9" name="Freeform 88">
                <a:extLst>
                  <a:ext uri="{FF2B5EF4-FFF2-40B4-BE49-F238E27FC236}">
                    <a16:creationId xmlns:a16="http://schemas.microsoft.com/office/drawing/2014/main" xmlns="" id="{ECABDE31-F05C-7E1D-85B6-14332A8F8F7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xmlns="" id="{B80BCB1D-0E50-1750-1448-E800DD531C22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8" name="Freeform 90">
                <a:extLst>
                  <a:ext uri="{FF2B5EF4-FFF2-40B4-BE49-F238E27FC236}">
                    <a16:creationId xmlns:a16="http://schemas.microsoft.com/office/drawing/2014/main" xmlns="" id="{676ED308-AD73-61CB-B3D3-7599A4439FF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xmlns="" id="{D2A01D4E-088F-55B8-C1EE-3D923374EAFD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67" name="Freeform 92">
                <a:extLst>
                  <a:ext uri="{FF2B5EF4-FFF2-40B4-BE49-F238E27FC236}">
                    <a16:creationId xmlns:a16="http://schemas.microsoft.com/office/drawing/2014/main" xmlns="" id="{34231273-EC75-C5FA-4C23-771303244613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xmlns="" id="{D988A802-7649-344B-16A6-B19DA2BB5666}"/>
              </a:ext>
            </a:extLst>
          </p:cNvPr>
          <p:cNvGrpSpPr/>
          <p:nvPr/>
        </p:nvGrpSpPr>
        <p:grpSpPr>
          <a:xfrm rot="5400000">
            <a:off x="14051321" y="7400211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xmlns="" id="{9766AC5C-91B9-7EA0-4E6D-D9B4DEC1D9E1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76" name="Freeform 88">
                <a:extLst>
                  <a:ext uri="{FF2B5EF4-FFF2-40B4-BE49-F238E27FC236}">
                    <a16:creationId xmlns:a16="http://schemas.microsoft.com/office/drawing/2014/main" xmlns="" id="{A867DA52-38A2-19F3-E0DE-F3B2EC9F9485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2D6B9D5F-8D72-B360-09DA-10EB017CE07E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75" name="Freeform 90">
                <a:extLst>
                  <a:ext uri="{FF2B5EF4-FFF2-40B4-BE49-F238E27FC236}">
                    <a16:creationId xmlns:a16="http://schemas.microsoft.com/office/drawing/2014/main" xmlns="" id="{76E44673-D14F-C306-941F-BF448A479340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xmlns="" id="{1569A6FB-B5B5-239E-5F5B-3FAAAB0E2618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474" name="Freeform 92">
                <a:extLst>
                  <a:ext uri="{FF2B5EF4-FFF2-40B4-BE49-F238E27FC236}">
                    <a16:creationId xmlns:a16="http://schemas.microsoft.com/office/drawing/2014/main" xmlns="" id="{3E791923-4B90-E716-7305-D2EFDAA44ED7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477" name="TextBox 142">
            <a:extLst>
              <a:ext uri="{FF2B5EF4-FFF2-40B4-BE49-F238E27FC236}">
                <a16:creationId xmlns:a16="http://schemas.microsoft.com/office/drawing/2014/main" xmlns="" id="{97FC3B8E-B59E-D042-F55E-4130D16C6302}"/>
              </a:ext>
            </a:extLst>
          </p:cNvPr>
          <p:cNvSpPr txBox="1"/>
          <p:nvPr/>
        </p:nvSpPr>
        <p:spPr>
          <a:xfrm>
            <a:off x="8633643" y="8037346"/>
            <a:ext cx="23657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24"/>
              </a:lnSpc>
            </a:pP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OPD Teknis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menjawab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pertanyaan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terkait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teknis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perizinan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B5252BC1-0F85-C109-7D6D-147031DF65D9}"/>
              </a:ext>
            </a:extLst>
          </p:cNvPr>
          <p:cNvGrpSpPr/>
          <p:nvPr/>
        </p:nvGrpSpPr>
        <p:grpSpPr>
          <a:xfrm rot="16200000">
            <a:off x="16495499" y="8473065"/>
            <a:ext cx="269147" cy="496071"/>
            <a:chOff x="-5931883" y="-1212845"/>
            <a:chExt cx="2565400" cy="3606800"/>
          </a:xfrm>
          <a:solidFill>
            <a:srgbClr val="0575D1"/>
          </a:solidFill>
        </p:grpSpPr>
        <p:sp>
          <p:nvSpPr>
            <p:cNvPr id="484" name="Freeform 88">
              <a:extLst>
                <a:ext uri="{FF2B5EF4-FFF2-40B4-BE49-F238E27FC236}">
                  <a16:creationId xmlns:a16="http://schemas.microsoft.com/office/drawing/2014/main" xmlns="" id="{FA7FD832-8ADF-D64B-F9BA-FB8A5D8193F2}"/>
                </a:ext>
              </a:extLst>
            </p:cNvPr>
            <p:cNvSpPr/>
            <p:nvPr/>
          </p:nvSpPr>
          <p:spPr>
            <a:xfrm>
              <a:off x="-5931883" y="-1212845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xmlns="" id="{38ED4001-91B9-F4A3-067F-65C7F5633020}"/>
              </a:ext>
            </a:extLst>
          </p:cNvPr>
          <p:cNvGrpSpPr/>
          <p:nvPr/>
        </p:nvGrpSpPr>
        <p:grpSpPr>
          <a:xfrm>
            <a:off x="13357950" y="6717743"/>
            <a:ext cx="807442" cy="496071"/>
            <a:chOff x="0" y="0"/>
            <a:chExt cx="1466626" cy="687330"/>
          </a:xfrm>
          <a:solidFill>
            <a:srgbClr val="0575D1"/>
          </a:solidFill>
        </p:grpSpPr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xmlns="" id="{F1F95711-229C-DC7B-97CD-95E9C35EA083}"/>
                </a:ext>
              </a:extLst>
            </p:cNvPr>
            <p:cNvGrpSpPr/>
            <p:nvPr/>
          </p:nvGrpSpPr>
          <p:grpSpPr>
            <a:xfrm rot="-10800000">
              <a:off x="0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504" name="Freeform 88">
                <a:extLst>
                  <a:ext uri="{FF2B5EF4-FFF2-40B4-BE49-F238E27FC236}">
                    <a16:creationId xmlns:a16="http://schemas.microsoft.com/office/drawing/2014/main" xmlns="" id="{B60585CB-06A9-8868-D205-4A145BAB5B2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xmlns="" id="{4D368EE2-5EC7-9A7B-C10B-B080D6CA719F}"/>
                </a:ext>
              </a:extLst>
            </p:cNvPr>
            <p:cNvGrpSpPr/>
            <p:nvPr/>
          </p:nvGrpSpPr>
          <p:grpSpPr>
            <a:xfrm rot="-10800000">
              <a:off x="488875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503" name="Freeform 90">
                <a:extLst>
                  <a:ext uri="{FF2B5EF4-FFF2-40B4-BE49-F238E27FC236}">
                    <a16:creationId xmlns:a16="http://schemas.microsoft.com/office/drawing/2014/main" xmlns="" id="{8C662021-5317-BEF4-8CAA-129251B2EF98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xmlns="" id="{96DE34C3-222A-31FE-0AE8-0EB53C1D9096}"/>
                </a:ext>
              </a:extLst>
            </p:cNvPr>
            <p:cNvGrpSpPr/>
            <p:nvPr/>
          </p:nvGrpSpPr>
          <p:grpSpPr>
            <a:xfrm rot="-10800000">
              <a:off x="977751" y="0"/>
              <a:ext cx="488875" cy="687330"/>
              <a:chOff x="0" y="0"/>
              <a:chExt cx="2565400" cy="3606800"/>
            </a:xfrm>
            <a:grpFill/>
          </p:grpSpPr>
          <p:sp>
            <p:nvSpPr>
              <p:cNvPr id="502" name="Freeform 92">
                <a:extLst>
                  <a:ext uri="{FF2B5EF4-FFF2-40B4-BE49-F238E27FC236}">
                    <a16:creationId xmlns:a16="http://schemas.microsoft.com/office/drawing/2014/main" xmlns="" id="{E1649970-74E8-4293-4947-CE96CA2ADC8D}"/>
                  </a:ext>
                </a:extLst>
              </p:cNvPr>
              <p:cNvSpPr/>
              <p:nvPr/>
            </p:nvSpPr>
            <p:spPr>
              <a:xfrm>
                <a:off x="0" y="0"/>
                <a:ext cx="256540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2565400" h="3606800">
                    <a:moveTo>
                      <a:pt x="2565400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2565400" y="3606800"/>
                    </a:lnTo>
                    <a:lnTo>
                      <a:pt x="1524000" y="1803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xmlns="" id="{7753B62A-0154-73C2-1E4C-54D034BD733F}"/>
              </a:ext>
            </a:extLst>
          </p:cNvPr>
          <p:cNvGrpSpPr/>
          <p:nvPr/>
        </p:nvGrpSpPr>
        <p:grpSpPr>
          <a:xfrm>
            <a:off x="14217099" y="6698883"/>
            <a:ext cx="481602" cy="586444"/>
            <a:chOff x="0" y="0"/>
            <a:chExt cx="2771140" cy="3374390"/>
          </a:xfrm>
          <a:solidFill>
            <a:srgbClr val="0070C0"/>
          </a:solidFill>
        </p:grpSpPr>
        <p:sp>
          <p:nvSpPr>
            <p:cNvPr id="506" name="Freeform 72">
              <a:extLst>
                <a:ext uri="{FF2B5EF4-FFF2-40B4-BE49-F238E27FC236}">
                  <a16:creationId xmlns:a16="http://schemas.microsoft.com/office/drawing/2014/main" xmlns="" id="{5144A0F6-22DE-0EB7-78C8-C8EEADB68EBC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507" name="Freeform 92">
            <a:extLst>
              <a:ext uri="{FF2B5EF4-FFF2-40B4-BE49-F238E27FC236}">
                <a16:creationId xmlns:a16="http://schemas.microsoft.com/office/drawing/2014/main" xmlns="" id="{8F4528A4-CD50-87B1-9386-286749FE7DA9}"/>
              </a:ext>
            </a:extLst>
          </p:cNvPr>
          <p:cNvSpPr/>
          <p:nvPr/>
        </p:nvSpPr>
        <p:spPr>
          <a:xfrm rot="10800000">
            <a:off x="13110435" y="6703742"/>
            <a:ext cx="269147" cy="496071"/>
          </a:xfrm>
          <a:custGeom>
            <a:avLst/>
            <a:gdLst/>
            <a:ahLst/>
            <a:cxnLst/>
            <a:rect l="l" t="t" r="r" b="b"/>
            <a:pathLst>
              <a:path w="2565400" h="3606800">
                <a:moveTo>
                  <a:pt x="2565400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2565400" y="3606800"/>
                </a:lnTo>
                <a:lnTo>
                  <a:pt x="1524000" y="1803400"/>
                </a:lnTo>
                <a:close/>
              </a:path>
            </a:pathLst>
          </a:custGeom>
          <a:solidFill>
            <a:srgbClr val="0575D1"/>
          </a:solidFill>
        </p:spPr>
        <p:txBody>
          <a:bodyPr/>
          <a:lstStyle/>
          <a:p>
            <a:endParaRPr lang="en-ID"/>
          </a:p>
        </p:txBody>
      </p:sp>
      <p:sp>
        <p:nvSpPr>
          <p:cNvPr id="508" name="TextBox 142">
            <a:extLst>
              <a:ext uri="{FF2B5EF4-FFF2-40B4-BE49-F238E27FC236}">
                <a16:creationId xmlns:a16="http://schemas.microsoft.com/office/drawing/2014/main" xmlns="" id="{99DE998D-EA78-BE00-87DB-28AA4075CCDF}"/>
              </a:ext>
            </a:extLst>
          </p:cNvPr>
          <p:cNvSpPr txBox="1"/>
          <p:nvPr/>
        </p:nvSpPr>
        <p:spPr>
          <a:xfrm>
            <a:off x="16967665" y="5636159"/>
            <a:ext cx="117846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Admin Helpdesk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Menjawab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pertanyaan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terkait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teknis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aplikasi</a:t>
            </a:r>
            <a:endParaRPr lang="en-US" sz="1400" dirty="0">
              <a:solidFill>
                <a:srgbClr val="03308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09" name="TextBox 142">
            <a:extLst>
              <a:ext uri="{FF2B5EF4-FFF2-40B4-BE49-F238E27FC236}">
                <a16:creationId xmlns:a16="http://schemas.microsoft.com/office/drawing/2014/main" xmlns="" id="{A6C584DD-A07D-3E98-CB4B-9D8AD95AF12D}"/>
              </a:ext>
            </a:extLst>
          </p:cNvPr>
          <p:cNvSpPr txBox="1"/>
          <p:nvPr/>
        </p:nvSpPr>
        <p:spPr>
          <a:xfrm>
            <a:off x="14902869" y="6856266"/>
            <a:ext cx="140431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Koordinator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P3l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Melakukan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Validasi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Jawaban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OPD Teknis dan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meneruskan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pengguna</a:t>
            </a:r>
            <a:r>
              <a:rPr lang="en-US" sz="1400" dirty="0">
                <a:solidFill>
                  <a:srgbClr val="03308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Helpdesk</a:t>
            </a:r>
          </a:p>
        </p:txBody>
      </p:sp>
      <p:sp>
        <p:nvSpPr>
          <p:cNvPr id="510" name="Freeform 92">
            <a:extLst>
              <a:ext uri="{FF2B5EF4-FFF2-40B4-BE49-F238E27FC236}">
                <a16:creationId xmlns:a16="http://schemas.microsoft.com/office/drawing/2014/main" xmlns="" id="{DFE30B4A-9214-C0CD-49A8-3C7D49BD0D07}"/>
              </a:ext>
            </a:extLst>
          </p:cNvPr>
          <p:cNvSpPr/>
          <p:nvPr/>
        </p:nvSpPr>
        <p:spPr>
          <a:xfrm rot="16200000">
            <a:off x="14355897" y="8694174"/>
            <a:ext cx="269147" cy="496071"/>
          </a:xfrm>
          <a:custGeom>
            <a:avLst/>
            <a:gdLst/>
            <a:ahLst/>
            <a:cxnLst/>
            <a:rect l="l" t="t" r="r" b="b"/>
            <a:pathLst>
              <a:path w="2565400" h="3606800">
                <a:moveTo>
                  <a:pt x="2565400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2565400" y="3606800"/>
                </a:lnTo>
                <a:lnTo>
                  <a:pt x="1524000" y="1803400"/>
                </a:lnTo>
                <a:close/>
              </a:path>
            </a:pathLst>
          </a:custGeom>
          <a:solidFill>
            <a:srgbClr val="0575D1"/>
          </a:solidFill>
        </p:spPr>
        <p:txBody>
          <a:bodyPr/>
          <a:lstStyle/>
          <a:p>
            <a:endParaRPr lang="en-ID"/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xmlns="" id="{7D062D6D-312F-88AD-23B7-FE5AB59685B9}"/>
              </a:ext>
            </a:extLst>
          </p:cNvPr>
          <p:cNvGrpSpPr/>
          <p:nvPr/>
        </p:nvGrpSpPr>
        <p:grpSpPr>
          <a:xfrm rot="16200000">
            <a:off x="16509909" y="8705282"/>
            <a:ext cx="269147" cy="496071"/>
            <a:chOff x="-6323679" y="-1108074"/>
            <a:chExt cx="2565400" cy="3606800"/>
          </a:xfrm>
          <a:solidFill>
            <a:srgbClr val="0575D1"/>
          </a:solidFill>
        </p:grpSpPr>
        <p:sp>
          <p:nvSpPr>
            <p:cNvPr id="512" name="Freeform 88">
              <a:extLst>
                <a:ext uri="{FF2B5EF4-FFF2-40B4-BE49-F238E27FC236}">
                  <a16:creationId xmlns:a16="http://schemas.microsoft.com/office/drawing/2014/main" xmlns="" id="{1EEBB07A-EBCF-2C61-244E-E8FDF85CC745}"/>
                </a:ext>
              </a:extLst>
            </p:cNvPr>
            <p:cNvSpPr/>
            <p:nvPr/>
          </p:nvSpPr>
          <p:spPr>
            <a:xfrm>
              <a:off x="-6323679" y="-1108074"/>
              <a:ext cx="2565400" cy="3606800"/>
            </a:xfrm>
            <a:custGeom>
              <a:avLst/>
              <a:gdLst/>
              <a:ahLst/>
              <a:cxnLst/>
              <a:rect l="l" t="t" r="r" b="b"/>
              <a:pathLst>
                <a:path w="2565400" h="3606800">
                  <a:moveTo>
                    <a:pt x="2565400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2565400" y="3606800"/>
                  </a:lnTo>
                  <a:lnTo>
                    <a:pt x="1524000" y="1803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6211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9300" y="555574"/>
            <a:ext cx="19034262" cy="1524137"/>
            <a:chOff x="0" y="0"/>
            <a:chExt cx="7613022" cy="6096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613022" cy="609600"/>
            </a:xfrm>
            <a:custGeom>
              <a:avLst/>
              <a:gdLst/>
              <a:ahLst/>
              <a:cxnLst/>
              <a:rect l="l" t="t" r="r" b="b"/>
              <a:pathLst>
                <a:path w="7613022" h="609600">
                  <a:moveTo>
                    <a:pt x="203200" y="0"/>
                  </a:moveTo>
                  <a:lnTo>
                    <a:pt x="7613022" y="0"/>
                  </a:lnTo>
                  <a:lnTo>
                    <a:pt x="74098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8037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100626" y="9681824"/>
            <a:ext cx="18489252" cy="605176"/>
          </a:xfrm>
          <a:custGeom>
            <a:avLst/>
            <a:gdLst/>
            <a:ahLst/>
            <a:cxnLst/>
            <a:rect l="l" t="t" r="r" b="b"/>
            <a:pathLst>
              <a:path w="4869597" h="159388">
                <a:moveTo>
                  <a:pt x="0" y="0"/>
                </a:moveTo>
                <a:lnTo>
                  <a:pt x="4869597" y="0"/>
                </a:lnTo>
                <a:lnTo>
                  <a:pt x="4869597" y="159388"/>
                </a:lnTo>
                <a:lnTo>
                  <a:pt x="0" y="159388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999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sp>
      <p:grpSp>
        <p:nvGrpSpPr>
          <p:cNvPr id="8" name="Group 8"/>
          <p:cNvGrpSpPr/>
          <p:nvPr/>
        </p:nvGrpSpPr>
        <p:grpSpPr>
          <a:xfrm>
            <a:off x="17259300" y="9741581"/>
            <a:ext cx="485661" cy="485704"/>
            <a:chOff x="0" y="0"/>
            <a:chExt cx="647548" cy="64760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47548" cy="647605"/>
              <a:chOff x="0" y="0"/>
              <a:chExt cx="812800" cy="812871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" y="0"/>
                <a:ext cx="809244" cy="812871"/>
              </a:xfrm>
              <a:custGeom>
                <a:avLst/>
                <a:gdLst/>
                <a:ahLst/>
                <a:cxnLst/>
                <a:rect l="l" t="t" r="r" b="b"/>
                <a:pathLst>
                  <a:path w="809244" h="812871">
                    <a:moveTo>
                      <a:pt x="404622" y="0"/>
                    </a:moveTo>
                    <a:cubicBezTo>
                      <a:pt x="628381" y="1001"/>
                      <a:pt x="809244" y="182675"/>
                      <a:pt x="809244" y="406435"/>
                    </a:cubicBezTo>
                    <a:cubicBezTo>
                      <a:pt x="809244" y="630196"/>
                      <a:pt x="628381" y="811870"/>
                      <a:pt x="404622" y="812871"/>
                    </a:cubicBezTo>
                    <a:cubicBezTo>
                      <a:pt x="180863" y="811870"/>
                      <a:pt x="0" y="630196"/>
                      <a:pt x="0" y="406435"/>
                    </a:cubicBezTo>
                    <a:cubicBezTo>
                      <a:pt x="0" y="182675"/>
                      <a:pt x="180863" y="1001"/>
                      <a:pt x="404622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7144" y="19010"/>
              <a:ext cx="493260" cy="56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  <a:spcBef>
                  <a:spcPct val="0"/>
                </a:spcBef>
              </a:pPr>
              <a:r>
                <a:rPr lang="en-US" sz="2557" dirty="0">
                  <a:latin typeface="Squada One Bold"/>
                </a:rPr>
                <a:t>7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5865" y="9753957"/>
            <a:ext cx="11697558" cy="473330"/>
            <a:chOff x="0" y="0"/>
            <a:chExt cx="15596744" cy="631106"/>
          </a:xfrm>
        </p:grpSpPr>
        <p:grpSp>
          <p:nvGrpSpPr>
            <p:cNvPr id="14" name="Group 14"/>
            <p:cNvGrpSpPr/>
            <p:nvPr/>
          </p:nvGrpSpPr>
          <p:grpSpPr>
            <a:xfrm>
              <a:off x="11286384" y="0"/>
              <a:ext cx="631104" cy="63110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16056" y="0"/>
              <a:ext cx="631104" cy="63110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9490" tIns="39490" rIns="39490" bIns="3949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700" y="15636"/>
              <a:ext cx="593579" cy="599833"/>
              <a:chOff x="0" y="0"/>
              <a:chExt cx="764471" cy="7725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64471" cy="772525"/>
              </a:xfrm>
              <a:custGeom>
                <a:avLst/>
                <a:gdLst/>
                <a:ahLst/>
                <a:cxnLst/>
                <a:rect l="l" t="t" r="r" b="b"/>
                <a:pathLst>
                  <a:path w="764471" h="772525">
                    <a:moveTo>
                      <a:pt x="262918" y="0"/>
                    </a:moveTo>
                    <a:lnTo>
                      <a:pt x="501552" y="0"/>
                    </a:lnTo>
                    <a:cubicBezTo>
                      <a:pt x="571283" y="0"/>
                      <a:pt x="638157" y="27700"/>
                      <a:pt x="687464" y="77007"/>
                    </a:cubicBezTo>
                    <a:cubicBezTo>
                      <a:pt x="736770" y="126314"/>
                      <a:pt x="764471" y="193188"/>
                      <a:pt x="764471" y="262918"/>
                    </a:cubicBezTo>
                    <a:lnTo>
                      <a:pt x="764471" y="509607"/>
                    </a:lnTo>
                    <a:cubicBezTo>
                      <a:pt x="764471" y="579338"/>
                      <a:pt x="736770" y="646212"/>
                      <a:pt x="687464" y="695519"/>
                    </a:cubicBezTo>
                    <a:cubicBezTo>
                      <a:pt x="638157" y="744825"/>
                      <a:pt x="571283" y="772525"/>
                      <a:pt x="501552" y="772525"/>
                    </a:cubicBezTo>
                    <a:lnTo>
                      <a:pt x="262918" y="772525"/>
                    </a:lnTo>
                    <a:cubicBezTo>
                      <a:pt x="193188" y="772525"/>
                      <a:pt x="126314" y="744825"/>
                      <a:pt x="77007" y="695519"/>
                    </a:cubicBezTo>
                    <a:cubicBezTo>
                      <a:pt x="27700" y="646212"/>
                      <a:pt x="0" y="579338"/>
                      <a:pt x="0" y="509607"/>
                    </a:cubicBezTo>
                    <a:lnTo>
                      <a:pt x="0" y="262918"/>
                    </a:lnTo>
                    <a:cubicBezTo>
                      <a:pt x="0" y="193188"/>
                      <a:pt x="27700" y="126314"/>
                      <a:pt x="77007" y="77007"/>
                    </a:cubicBezTo>
                    <a:cubicBezTo>
                      <a:pt x="126314" y="27700"/>
                      <a:pt x="193188" y="0"/>
                      <a:pt x="262918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7041" tIns="47041" rIns="47041" bIns="4704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5678" cy="615678"/>
            </a:xfrm>
            <a:prstGeom prst="rect">
              <a:avLst/>
            </a:prstGeom>
            <a:noFill/>
          </p:spPr>
        </p:pic>
        <p:sp>
          <p:nvSpPr>
            <p:cNvPr id="24" name="TextBox 24"/>
            <p:cNvSpPr txBox="1"/>
            <p:nvPr/>
          </p:nvSpPr>
          <p:spPr>
            <a:xfrm>
              <a:off x="839621" y="99445"/>
              <a:ext cx="2531807" cy="41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88"/>
                </a:lnSpc>
                <a:spcBef>
                  <a:spcPct val="0"/>
                </a:spcBef>
              </a:pPr>
              <a:r>
                <a:rPr lang="en-US" sz="1899" spc="3" dirty="0" err="1">
                  <a:latin typeface="DM Sans Bold"/>
                </a:rPr>
                <a:t>dpmptsp.jatim</a:t>
              </a:r>
              <a:endParaRPr lang="en-US" sz="1899" spc="3" dirty="0">
                <a:latin typeface="DM Sans Bold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12665" y="0"/>
              <a:ext cx="623391" cy="623391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6"/>
            <p:cNvSpPr txBox="1"/>
            <p:nvPr/>
          </p:nvSpPr>
          <p:spPr>
            <a:xfrm>
              <a:off x="5436977" y="98284"/>
              <a:ext cx="4094525" cy="41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dpmptsp.jatimprov.go.id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285870" y="0"/>
              <a:ext cx="623391" cy="62339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670191" y="15426"/>
              <a:ext cx="615678" cy="615678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12124215" y="114651"/>
              <a:ext cx="3472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57"/>
                </a:lnSpc>
                <a:spcBef>
                  <a:spcPct val="0"/>
                </a:spcBef>
              </a:pPr>
              <a:r>
                <a:rPr lang="en-US" sz="1875" spc="3" dirty="0">
                  <a:latin typeface="DM Sans Bold"/>
                </a:rPr>
                <a:t>DPM PTSP </a:t>
              </a:r>
              <a:r>
                <a:rPr lang="en-US" sz="1875" spc="3" dirty="0" err="1">
                  <a:latin typeface="DM Sans Bold"/>
                </a:rPr>
                <a:t>Jawa</a:t>
              </a:r>
              <a:r>
                <a:rPr lang="en-US" sz="1875" spc="3" dirty="0">
                  <a:latin typeface="DM Sans Bold"/>
                </a:rPr>
                <a:t> </a:t>
              </a:r>
              <a:r>
                <a:rPr lang="en-US" sz="1875" spc="3" dirty="0" err="1">
                  <a:latin typeface="DM Sans Bold"/>
                </a:rPr>
                <a:t>Timur</a:t>
              </a:r>
              <a:endParaRPr lang="en-US" sz="1875" spc="3" dirty="0">
                <a:latin typeface="DM Sans Bold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7C7E2C17-3BFC-1E04-2539-AE5401F4E4F0}"/>
              </a:ext>
            </a:extLst>
          </p:cNvPr>
          <p:cNvSpPr txBox="1"/>
          <p:nvPr/>
        </p:nvSpPr>
        <p:spPr>
          <a:xfrm rot="21158997">
            <a:off x="11244454" y="-1275580"/>
            <a:ext cx="7930081" cy="92007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09" name="TextBox 31">
            <a:extLst>
              <a:ext uri="{FF2B5EF4-FFF2-40B4-BE49-F238E27FC236}">
                <a16:creationId xmlns:a16="http://schemas.microsoft.com/office/drawing/2014/main" xmlns="" id="{DC1D5EF9-DCB3-99DE-A167-A348D62C913A}"/>
              </a:ext>
            </a:extLst>
          </p:cNvPr>
          <p:cNvSpPr txBox="1"/>
          <p:nvPr/>
        </p:nvSpPr>
        <p:spPr>
          <a:xfrm>
            <a:off x="1028700" y="601829"/>
            <a:ext cx="16473431" cy="10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latin typeface="Squada One"/>
              </a:rPr>
              <a:t>Alur </a:t>
            </a:r>
            <a:r>
              <a:rPr lang="en-US" sz="6500" dirty="0" err="1">
                <a:latin typeface="Squada One"/>
              </a:rPr>
              <a:t>Konsultasi</a:t>
            </a:r>
            <a:r>
              <a:rPr lang="en-US" sz="6500" dirty="0">
                <a:latin typeface="Squada One"/>
              </a:rPr>
              <a:t> dan </a:t>
            </a:r>
            <a:r>
              <a:rPr lang="en-US" sz="6500" dirty="0" err="1">
                <a:latin typeface="Squada One"/>
              </a:rPr>
              <a:t>Pengaduan</a:t>
            </a:r>
            <a:r>
              <a:rPr lang="en-US" sz="6500" dirty="0">
                <a:latin typeface="Squada One"/>
              </a:rPr>
              <a:t> </a:t>
            </a:r>
            <a:r>
              <a:rPr lang="en-US" sz="6500" dirty="0" err="1">
                <a:latin typeface="Squada One"/>
              </a:rPr>
              <a:t>melalui</a:t>
            </a:r>
            <a:r>
              <a:rPr lang="en-US" sz="6500" dirty="0">
                <a:latin typeface="Squada One"/>
              </a:rPr>
              <a:t> Helpdesk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145901-3D6B-453A-BE3B-E324CBFBD099}"/>
              </a:ext>
            </a:extLst>
          </p:cNvPr>
          <p:cNvSpPr txBox="1"/>
          <p:nvPr/>
        </p:nvSpPr>
        <p:spPr>
          <a:xfrm>
            <a:off x="1729133" y="1761891"/>
            <a:ext cx="14269631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Rekap</a:t>
            </a:r>
            <a:r>
              <a:rPr lang="en-US" sz="4500" dirty="0">
                <a:solidFill>
                  <a:srgbClr val="1F2B39"/>
                </a:solidFill>
                <a:latin typeface="Montserrat Semi-Bold Bold"/>
              </a:rPr>
              <a:t> </a:t>
            </a: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Konsultasi</a:t>
            </a:r>
            <a:endParaRPr lang="en-US" sz="4500" dirty="0">
              <a:solidFill>
                <a:srgbClr val="1F2B39"/>
              </a:solidFill>
              <a:latin typeface="Montserrat Semi-Bold Bold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03CDAA67-6171-D827-F92E-B0245C31D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16733"/>
              </p:ext>
            </p:extLst>
          </p:nvPr>
        </p:nvGraphicFramePr>
        <p:xfrm>
          <a:off x="1729133" y="2844458"/>
          <a:ext cx="14269631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076">
                  <a:extLst>
                    <a:ext uri="{9D8B030D-6E8A-4147-A177-3AD203B41FA5}">
                      <a16:colId xmlns:a16="http://schemas.microsoft.com/office/drawing/2014/main" xmlns="" val="3180530159"/>
                    </a:ext>
                  </a:extLst>
                </a:gridCol>
                <a:gridCol w="8354892">
                  <a:extLst>
                    <a:ext uri="{9D8B030D-6E8A-4147-A177-3AD203B41FA5}">
                      <a16:colId xmlns:a16="http://schemas.microsoft.com/office/drawing/2014/main" xmlns="" val="387477655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3481172712"/>
                    </a:ext>
                  </a:extLst>
                </a:gridCol>
                <a:gridCol w="849122">
                  <a:extLst>
                    <a:ext uri="{9D8B030D-6E8A-4147-A177-3AD203B41FA5}">
                      <a16:colId xmlns:a16="http://schemas.microsoft.com/office/drawing/2014/main" xmlns="" val="71999423"/>
                    </a:ext>
                  </a:extLst>
                </a:gridCol>
                <a:gridCol w="641922">
                  <a:extLst>
                    <a:ext uri="{9D8B030D-6E8A-4147-A177-3AD203B41FA5}">
                      <a16:colId xmlns:a16="http://schemas.microsoft.com/office/drawing/2014/main" xmlns="" val="18047524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4231828715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xmlns="" val="160708333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xmlns="" val="381861998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xmlns="" val="3421526156"/>
                    </a:ext>
                  </a:extLst>
                </a:gridCol>
                <a:gridCol w="1062593">
                  <a:extLst>
                    <a:ext uri="{9D8B030D-6E8A-4147-A177-3AD203B41FA5}">
                      <a16:colId xmlns:a16="http://schemas.microsoft.com/office/drawing/2014/main" xmlns="" val="572594546"/>
                    </a:ext>
                  </a:extLst>
                </a:gridCol>
              </a:tblGrid>
              <a:tr h="19050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HELPDESK DPMPTSP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211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No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Sektor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 err="1">
                          <a:effectLst/>
                        </a:rPr>
                        <a:t>Januari</a:t>
                      </a:r>
                      <a:endParaRPr lang="en-ID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 err="1">
                          <a:effectLst/>
                        </a:rPr>
                        <a:t>Februari</a:t>
                      </a:r>
                      <a:endParaRPr lang="en-ID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Maret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April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Mei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Juni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Juli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 err="1">
                          <a:effectLst/>
                        </a:rPr>
                        <a:t>Jumlah</a:t>
                      </a:r>
                      <a:endParaRPr lang="en-ID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3197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>
                          <a:effectLst/>
                        </a:rPr>
                        <a:t>Lain-lain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85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75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93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32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78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58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57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478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84475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 err="1">
                          <a:effectLst/>
                        </a:rPr>
                        <a:t>Energi</a:t>
                      </a:r>
                      <a:r>
                        <a:rPr lang="en-ID" sz="1800" u="none" strike="noStrike" dirty="0">
                          <a:effectLst/>
                        </a:rPr>
                        <a:t> dan </a:t>
                      </a:r>
                      <a:r>
                        <a:rPr lang="en-ID" sz="1800" u="none" strike="noStrike" dirty="0" err="1">
                          <a:effectLst/>
                        </a:rPr>
                        <a:t>Sumber</a:t>
                      </a:r>
                      <a:r>
                        <a:rPr lang="en-ID" sz="1800" u="none" strike="noStrike" dirty="0">
                          <a:effectLst/>
                        </a:rPr>
                        <a:t> Daya Mineral Sub-Sektor </a:t>
                      </a:r>
                      <a:r>
                        <a:rPr lang="en-ID" sz="1800" u="none" strike="noStrike" dirty="0" err="1">
                          <a:effectLst/>
                        </a:rPr>
                        <a:t>Geologi</a:t>
                      </a:r>
                      <a:r>
                        <a:rPr lang="en-ID" sz="1800" u="none" strike="noStrike" dirty="0">
                          <a:effectLst/>
                        </a:rPr>
                        <a:t> Air Tanah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2574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3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Lingkungan Hidup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 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2276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Pekerjaan Umum Sumber Daya Air</a:t>
                      </a:r>
                      <a:endParaRPr lang="en-US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43719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TOTAL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85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75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93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32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80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59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57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481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18353018"/>
                  </a:ext>
                </a:extLst>
              </a:tr>
            </a:tbl>
          </a:graphicData>
        </a:graphic>
      </p:graphicFrame>
      <p:sp>
        <p:nvSpPr>
          <p:cNvPr id="449" name="TextBox 448">
            <a:extLst>
              <a:ext uri="{FF2B5EF4-FFF2-40B4-BE49-F238E27FC236}">
                <a16:creationId xmlns:a16="http://schemas.microsoft.com/office/drawing/2014/main" xmlns="" id="{7DFEA1E7-52FF-EC76-381F-89323618BB64}"/>
              </a:ext>
            </a:extLst>
          </p:cNvPr>
          <p:cNvSpPr txBox="1"/>
          <p:nvPr/>
        </p:nvSpPr>
        <p:spPr>
          <a:xfrm>
            <a:off x="1477652" y="4829132"/>
            <a:ext cx="14269631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Rekap</a:t>
            </a:r>
            <a:r>
              <a:rPr lang="en-US" sz="4500" dirty="0">
                <a:solidFill>
                  <a:srgbClr val="1F2B39"/>
                </a:solidFill>
                <a:latin typeface="Montserrat Semi-Bold Bold"/>
              </a:rPr>
              <a:t> </a:t>
            </a:r>
            <a:r>
              <a:rPr lang="en-US" sz="4500" dirty="0" err="1">
                <a:solidFill>
                  <a:srgbClr val="1F2B39"/>
                </a:solidFill>
                <a:latin typeface="Montserrat Semi-Bold Bold"/>
              </a:rPr>
              <a:t>Pengaduan</a:t>
            </a:r>
            <a:endParaRPr lang="en-US" sz="4500" dirty="0">
              <a:solidFill>
                <a:srgbClr val="1F2B39"/>
              </a:solidFill>
              <a:latin typeface="Montserrat Semi-Bold Bold"/>
            </a:endParaRPr>
          </a:p>
        </p:txBody>
      </p:sp>
      <p:graphicFrame>
        <p:nvGraphicFramePr>
          <p:cNvPr id="450" name="Table 449">
            <a:extLst>
              <a:ext uri="{FF2B5EF4-FFF2-40B4-BE49-F238E27FC236}">
                <a16:creationId xmlns:a16="http://schemas.microsoft.com/office/drawing/2014/main" xmlns="" id="{B3347F1E-6FC0-2069-EFEF-289528FD0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49001"/>
              </p:ext>
            </p:extLst>
          </p:nvPr>
        </p:nvGraphicFramePr>
        <p:xfrm>
          <a:off x="1821352" y="5913465"/>
          <a:ext cx="14177410" cy="312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208">
                  <a:extLst>
                    <a:ext uri="{9D8B030D-6E8A-4147-A177-3AD203B41FA5}">
                      <a16:colId xmlns:a16="http://schemas.microsoft.com/office/drawing/2014/main" xmlns="" val="3495658795"/>
                    </a:ext>
                  </a:extLst>
                </a:gridCol>
                <a:gridCol w="7705350">
                  <a:extLst>
                    <a:ext uri="{9D8B030D-6E8A-4147-A177-3AD203B41FA5}">
                      <a16:colId xmlns:a16="http://schemas.microsoft.com/office/drawing/2014/main" xmlns="" val="3273740607"/>
                    </a:ext>
                  </a:extLst>
                </a:gridCol>
                <a:gridCol w="821821">
                  <a:extLst>
                    <a:ext uri="{9D8B030D-6E8A-4147-A177-3AD203B41FA5}">
                      <a16:colId xmlns:a16="http://schemas.microsoft.com/office/drawing/2014/main" xmlns="" val="3275444570"/>
                    </a:ext>
                  </a:extLst>
                </a:gridCol>
                <a:gridCol w="947361">
                  <a:extLst>
                    <a:ext uri="{9D8B030D-6E8A-4147-A177-3AD203B41FA5}">
                      <a16:colId xmlns:a16="http://schemas.microsoft.com/office/drawing/2014/main" xmlns="" val="651989575"/>
                    </a:ext>
                  </a:extLst>
                </a:gridCol>
                <a:gridCol w="716189">
                  <a:extLst>
                    <a:ext uri="{9D8B030D-6E8A-4147-A177-3AD203B41FA5}">
                      <a16:colId xmlns:a16="http://schemas.microsoft.com/office/drawing/2014/main" xmlns="" val="3189890325"/>
                    </a:ext>
                  </a:extLst>
                </a:gridCol>
                <a:gridCol w="566773">
                  <a:extLst>
                    <a:ext uri="{9D8B030D-6E8A-4147-A177-3AD203B41FA5}">
                      <a16:colId xmlns:a16="http://schemas.microsoft.com/office/drawing/2014/main" xmlns="" val="2790825737"/>
                    </a:ext>
                  </a:extLst>
                </a:gridCol>
                <a:gridCol w="483529">
                  <a:extLst>
                    <a:ext uri="{9D8B030D-6E8A-4147-A177-3AD203B41FA5}">
                      <a16:colId xmlns:a16="http://schemas.microsoft.com/office/drawing/2014/main" xmlns="" val="3416539154"/>
                    </a:ext>
                  </a:extLst>
                </a:gridCol>
                <a:gridCol w="488842">
                  <a:extLst>
                    <a:ext uri="{9D8B030D-6E8A-4147-A177-3AD203B41FA5}">
                      <a16:colId xmlns:a16="http://schemas.microsoft.com/office/drawing/2014/main" xmlns="" val="393418556"/>
                    </a:ext>
                  </a:extLst>
                </a:gridCol>
                <a:gridCol w="412682">
                  <a:extLst>
                    <a:ext uri="{9D8B030D-6E8A-4147-A177-3AD203B41FA5}">
                      <a16:colId xmlns:a16="http://schemas.microsoft.com/office/drawing/2014/main" xmlns="" val="3265642352"/>
                    </a:ext>
                  </a:extLst>
                </a:gridCol>
                <a:gridCol w="1166655">
                  <a:extLst>
                    <a:ext uri="{9D8B030D-6E8A-4147-A177-3AD203B41FA5}">
                      <a16:colId xmlns:a16="http://schemas.microsoft.com/office/drawing/2014/main" xmlns="" val="736582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No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Sektor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Januari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Februari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Maret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April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Mei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Juni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Juli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Jumlah</a:t>
                      </a:r>
                      <a:endParaRPr lang="en-ID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85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Lain-lain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32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7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90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9985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Pekerjaan Umum Sumber Daya Air</a:t>
                      </a:r>
                      <a:endParaRPr lang="en-US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12679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3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Energi dan Sumber Daya Mineral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5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78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Pendidikan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97795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5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>
                          <a:effectLst/>
                        </a:rPr>
                        <a:t>Pendidikan </a:t>
                      </a:r>
                      <a:r>
                        <a:rPr lang="en-ID" sz="1800" u="none" strike="noStrike" dirty="0" err="1">
                          <a:effectLst/>
                        </a:rPr>
                        <a:t>Bidang</a:t>
                      </a:r>
                      <a:r>
                        <a:rPr lang="en-ID" sz="1800" u="none" strike="noStrike" dirty="0">
                          <a:effectLst/>
                        </a:rPr>
                        <a:t> SMK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2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2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5660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6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 err="1">
                          <a:effectLst/>
                        </a:rPr>
                        <a:t>Energi</a:t>
                      </a:r>
                      <a:r>
                        <a:rPr lang="en-ID" sz="1800" u="none" strike="noStrike" dirty="0">
                          <a:effectLst/>
                        </a:rPr>
                        <a:t> dan </a:t>
                      </a:r>
                      <a:r>
                        <a:rPr lang="en-ID" sz="1800" u="none" strike="noStrike" dirty="0" err="1">
                          <a:effectLst/>
                        </a:rPr>
                        <a:t>Sumber</a:t>
                      </a:r>
                      <a:r>
                        <a:rPr lang="en-ID" sz="1800" u="none" strike="noStrike" dirty="0">
                          <a:effectLst/>
                        </a:rPr>
                        <a:t> Daya Mineral Sub-Sektor </a:t>
                      </a:r>
                      <a:r>
                        <a:rPr lang="en-ID" sz="1800" u="none" strike="noStrike" dirty="0" err="1">
                          <a:effectLst/>
                        </a:rPr>
                        <a:t>Geologi</a:t>
                      </a:r>
                      <a:r>
                        <a:rPr lang="en-ID" sz="1800" u="none" strike="noStrike" dirty="0">
                          <a:effectLst/>
                        </a:rPr>
                        <a:t> Air Tanah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2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2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1056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7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 dirty="0">
                          <a:effectLst/>
                        </a:rPr>
                        <a:t>Tenaga </a:t>
                      </a:r>
                      <a:r>
                        <a:rPr lang="en-ID" sz="1800" u="none" strike="noStrike" dirty="0" err="1">
                          <a:effectLst/>
                        </a:rPr>
                        <a:t>Kerja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3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3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39278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Lingkungan Hidup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5364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D" sz="1800" u="none" strike="noStrike">
                          <a:effectLst/>
                        </a:rPr>
                        <a:t>9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Kebudayaan dan Pariwisata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6044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TOTAL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32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11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9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18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12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13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16</a:t>
                      </a:r>
                      <a:endParaRPr lang="en-ID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111</a:t>
                      </a:r>
                      <a:endParaRPr lang="en-ID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91751421"/>
                  </a:ext>
                </a:extLst>
              </a:tr>
            </a:tbl>
          </a:graphicData>
        </a:graphic>
      </p:graphicFrame>
      <p:sp>
        <p:nvSpPr>
          <p:cNvPr id="451" name="TextBox 450">
            <a:extLst>
              <a:ext uri="{FF2B5EF4-FFF2-40B4-BE49-F238E27FC236}">
                <a16:creationId xmlns:a16="http://schemas.microsoft.com/office/drawing/2014/main" xmlns="" id="{61C7DDFC-6082-98F7-E427-27A081A82D14}"/>
              </a:ext>
            </a:extLst>
          </p:cNvPr>
          <p:cNvSpPr txBox="1"/>
          <p:nvPr/>
        </p:nvSpPr>
        <p:spPr>
          <a:xfrm>
            <a:off x="1648653" y="9252777"/>
            <a:ext cx="746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*Data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Helpdesk T1 </a:t>
            </a:r>
            <a:r>
              <a:rPr lang="en-US" dirty="0" err="1"/>
              <a:t>Januari</a:t>
            </a:r>
            <a:r>
              <a:rPr lang="en-US" dirty="0"/>
              <a:t> 2024 – 31 Juli 2024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839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">
            <a:extLst>
              <a:ext uri="{FF2B5EF4-FFF2-40B4-BE49-F238E27FC236}">
                <a16:creationId xmlns:a16="http://schemas.microsoft.com/office/drawing/2014/main" xmlns="" id="{F5142EFD-42D6-AD2D-279D-875E24085158}"/>
              </a:ext>
            </a:extLst>
          </p:cNvPr>
          <p:cNvGrpSpPr/>
          <p:nvPr/>
        </p:nvGrpSpPr>
        <p:grpSpPr>
          <a:xfrm rot="5400000">
            <a:off x="5908589" y="-2502849"/>
            <a:ext cx="6470822" cy="19164300"/>
            <a:chOff x="0" y="0"/>
            <a:chExt cx="640791" cy="2713877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xmlns="" id="{F6DFB621-9039-75F2-C483-F844C9BB1309}"/>
                </a:ext>
              </a:extLst>
            </p:cNvPr>
            <p:cNvSpPr/>
            <p:nvPr/>
          </p:nvSpPr>
          <p:spPr>
            <a:xfrm>
              <a:off x="0" y="0"/>
              <a:ext cx="640791" cy="2713877"/>
            </a:xfrm>
            <a:custGeom>
              <a:avLst/>
              <a:gdLst/>
              <a:ahLst/>
              <a:cxnLst/>
              <a:rect l="l" t="t" r="r" b="b"/>
              <a:pathLst>
                <a:path w="640791" h="2713877">
                  <a:moveTo>
                    <a:pt x="0" y="0"/>
                  </a:moveTo>
                  <a:lnTo>
                    <a:pt x="640791" y="0"/>
                  </a:lnTo>
                  <a:lnTo>
                    <a:pt x="640791" y="2713877"/>
                  </a:lnTo>
                  <a:lnTo>
                    <a:pt x="0" y="2713877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xmlns="" id="{466E41F1-9515-9069-7D98-DA9E3E45624E}"/>
              </a:ext>
            </a:extLst>
          </p:cNvPr>
          <p:cNvGrpSpPr/>
          <p:nvPr/>
        </p:nvGrpSpPr>
        <p:grpSpPr>
          <a:xfrm>
            <a:off x="14263557" y="170013"/>
            <a:ext cx="3855291" cy="1403996"/>
            <a:chOff x="0" y="0"/>
            <a:chExt cx="5140389" cy="1871994"/>
          </a:xfrm>
        </p:grpSpPr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xmlns="" id="{C6CA4DEE-6D02-9BC8-1BD0-0DE1270C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8466"/>
            <a:stretch>
              <a:fillRect/>
            </a:stretch>
          </p:blipFill>
          <p:spPr>
            <a:xfrm>
              <a:off x="1279904" y="0"/>
              <a:ext cx="3860484" cy="1871994"/>
            </a:xfrm>
            <a:prstGeom prst="rect">
              <a:avLst/>
            </a:prstGeom>
          </p:spPr>
        </p:pic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xmlns="" id="{86FA54F1-5199-A62E-215C-C449EF4C8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4200"/>
            <a:stretch>
              <a:fillRect/>
            </a:stretch>
          </p:blipFill>
          <p:spPr>
            <a:xfrm>
              <a:off x="0" y="0"/>
              <a:ext cx="1279904" cy="1720817"/>
            </a:xfrm>
            <a:prstGeom prst="rect">
              <a:avLst/>
            </a:prstGeom>
          </p:spPr>
        </p:pic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xmlns="" id="{D2CCF2B4-6C65-2E0E-678E-3DF036E6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983" y="137918"/>
            <a:ext cx="3778725" cy="1651431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xmlns="" id="{5870BE40-C808-7A17-0DAC-7E33C9E0B6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7068" y="239291"/>
            <a:ext cx="4272337" cy="1625268"/>
          </a:xfrm>
          <a:prstGeom prst="rect">
            <a:avLst/>
          </a:prstGeom>
        </p:spPr>
      </p:pic>
      <p:sp>
        <p:nvSpPr>
          <p:cNvPr id="49" name="TextBox 10">
            <a:extLst>
              <a:ext uri="{FF2B5EF4-FFF2-40B4-BE49-F238E27FC236}">
                <a16:creationId xmlns:a16="http://schemas.microsoft.com/office/drawing/2014/main" xmlns="" id="{4AADBDCD-A5DC-B74D-9E07-821D747A90A7}"/>
              </a:ext>
            </a:extLst>
          </p:cNvPr>
          <p:cNvSpPr txBox="1"/>
          <p:nvPr/>
        </p:nvSpPr>
        <p:spPr>
          <a:xfrm>
            <a:off x="1810699" y="2618564"/>
            <a:ext cx="14666602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008037"/>
                </a:solidFill>
                <a:latin typeface="Public Sans Bold"/>
              </a:rPr>
              <a:t>Terima </a:t>
            </a:r>
            <a:r>
              <a:rPr lang="en-US" sz="9999" dirty="0" err="1">
                <a:solidFill>
                  <a:srgbClr val="008037"/>
                </a:solidFill>
                <a:latin typeface="Public Sans Bold"/>
              </a:rPr>
              <a:t>Kasih</a:t>
            </a:r>
            <a:endParaRPr lang="en-US" sz="9999" dirty="0">
              <a:solidFill>
                <a:srgbClr val="008037"/>
              </a:solidFill>
              <a:latin typeface="Public Sans Bold"/>
            </a:endParaRPr>
          </a:p>
        </p:txBody>
      </p:sp>
      <p:grpSp>
        <p:nvGrpSpPr>
          <p:cNvPr id="50" name="Group 11">
            <a:extLst>
              <a:ext uri="{FF2B5EF4-FFF2-40B4-BE49-F238E27FC236}">
                <a16:creationId xmlns:a16="http://schemas.microsoft.com/office/drawing/2014/main" xmlns="" id="{450F2B9E-04C9-C6C4-A19C-60CEB2115D46}"/>
              </a:ext>
            </a:extLst>
          </p:cNvPr>
          <p:cNvGrpSpPr/>
          <p:nvPr/>
        </p:nvGrpSpPr>
        <p:grpSpPr>
          <a:xfrm>
            <a:off x="5782941" y="4255858"/>
            <a:ext cx="6722118" cy="3532561"/>
            <a:chOff x="0" y="0"/>
            <a:chExt cx="8962824" cy="4710081"/>
          </a:xfrm>
        </p:grpSpPr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xmlns="" id="{3342EC64-E3D6-757C-3B39-DCA95178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67619" y="0"/>
              <a:ext cx="690118" cy="706824"/>
            </a:xfrm>
            <a:prstGeom prst="rect">
              <a:avLst/>
            </a:prstGeom>
          </p:spPr>
        </p:pic>
        <p:pic>
          <p:nvPicPr>
            <p:cNvPr id="52" name="Picture 13">
              <a:extLst>
                <a:ext uri="{FF2B5EF4-FFF2-40B4-BE49-F238E27FC236}">
                  <a16:creationId xmlns:a16="http://schemas.microsoft.com/office/drawing/2014/main" xmlns="" id="{F22B1591-8BCF-C716-9A51-7573E4B9B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3839" y="1183522"/>
              <a:ext cx="1016644" cy="659958"/>
            </a:xfrm>
            <a:prstGeom prst="rect">
              <a:avLst/>
            </a:prstGeom>
          </p:spPr>
        </p:pic>
        <p:pic>
          <p:nvPicPr>
            <p:cNvPr id="53" name="Picture 14">
              <a:extLst>
                <a:ext uri="{FF2B5EF4-FFF2-40B4-BE49-F238E27FC236}">
                  <a16:creationId xmlns:a16="http://schemas.microsoft.com/office/drawing/2014/main" xmlns="" id="{7D726978-BF0F-563C-A44A-02D75DD37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23839" y="2237180"/>
              <a:ext cx="1110967" cy="647138"/>
            </a:xfrm>
            <a:prstGeom prst="rect">
              <a:avLst/>
            </a:prstGeom>
          </p:spPr>
        </p:pic>
        <p:pic>
          <p:nvPicPr>
            <p:cNvPr id="54" name="Picture 15">
              <a:extLst>
                <a:ext uri="{FF2B5EF4-FFF2-40B4-BE49-F238E27FC236}">
                  <a16:creationId xmlns:a16="http://schemas.microsoft.com/office/drawing/2014/main" xmlns="" id="{ED85AE44-9D79-D0E9-E7FF-5B670C86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67619" y="3029106"/>
              <a:ext cx="729084" cy="729084"/>
            </a:xfrm>
            <a:prstGeom prst="rect">
              <a:avLst/>
            </a:prstGeom>
          </p:spPr>
        </p:pic>
        <p:pic>
          <p:nvPicPr>
            <p:cNvPr id="55" name="Picture 16">
              <a:extLst>
                <a:ext uri="{FF2B5EF4-FFF2-40B4-BE49-F238E27FC236}">
                  <a16:creationId xmlns:a16="http://schemas.microsoft.com/office/drawing/2014/main" xmlns="" id="{AA4680A6-C4DA-B695-89ED-1DF41C08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3947221"/>
              <a:ext cx="683273" cy="683273"/>
            </a:xfrm>
            <a:prstGeom prst="rect">
              <a:avLst/>
            </a:prstGeom>
          </p:spPr>
        </p:pic>
        <p:pic>
          <p:nvPicPr>
            <p:cNvPr id="56" name="Picture 17">
              <a:extLst>
                <a:ext uri="{FF2B5EF4-FFF2-40B4-BE49-F238E27FC236}">
                  <a16:creationId xmlns:a16="http://schemas.microsoft.com/office/drawing/2014/main" xmlns="" id="{650CFB75-96FA-827C-5541-CFCCB6451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81497" y="4030510"/>
              <a:ext cx="840608" cy="599984"/>
            </a:xfrm>
            <a:prstGeom prst="rect">
              <a:avLst/>
            </a:prstGeom>
          </p:spPr>
        </p:pic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xmlns="" id="{0F9CB0BD-D48C-7AAD-C4A5-2FDC6A2EB4C9}"/>
                </a:ext>
              </a:extLst>
            </p:cNvPr>
            <p:cNvSpPr txBox="1"/>
            <p:nvPr/>
          </p:nvSpPr>
          <p:spPr>
            <a:xfrm>
              <a:off x="1919930" y="198406"/>
              <a:ext cx="7042894" cy="4511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Public Sans Bold"/>
                </a:rPr>
                <a:t>dpmptsp@jatimprov.go.id</a:t>
              </a:r>
            </a:p>
            <a:p>
              <a:pPr algn="just">
                <a:lnSpc>
                  <a:spcPts val="2999"/>
                </a:lnSpc>
              </a:pPr>
              <a:endParaRPr lang="en-US" sz="2999" dirty="0">
                <a:solidFill>
                  <a:srgbClr val="000000"/>
                </a:solidFill>
                <a:latin typeface="Public Sans Bold"/>
              </a:endParaRPr>
            </a:p>
            <a:p>
              <a:pPr algn="just">
                <a:lnSpc>
                  <a:spcPts val="29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Public Sans Bold"/>
                </a:rPr>
                <a:t>031 990 92 900</a:t>
              </a:r>
            </a:p>
            <a:p>
              <a:pPr algn="just">
                <a:lnSpc>
                  <a:spcPts val="2999"/>
                </a:lnSpc>
              </a:pPr>
              <a:endParaRPr lang="en-US" sz="2999" dirty="0">
                <a:solidFill>
                  <a:srgbClr val="000000"/>
                </a:solidFill>
                <a:latin typeface="Public Sans Bold"/>
              </a:endParaRPr>
            </a:p>
            <a:p>
              <a:pPr algn="just">
                <a:lnSpc>
                  <a:spcPts val="29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Public Sans Bold"/>
                </a:rPr>
                <a:t>dpmptsp.jatimprov.go.id</a:t>
              </a:r>
            </a:p>
            <a:p>
              <a:pPr algn="just">
                <a:lnSpc>
                  <a:spcPts val="2999"/>
                </a:lnSpc>
              </a:pPr>
              <a:endParaRPr lang="en-US" sz="2999" dirty="0">
                <a:solidFill>
                  <a:srgbClr val="000000"/>
                </a:solidFill>
                <a:latin typeface="Public Sans Bold"/>
              </a:endParaRPr>
            </a:p>
            <a:p>
              <a:pPr algn="just">
                <a:lnSpc>
                  <a:spcPts val="299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Public Sans Bold"/>
                </a:rPr>
                <a:t>dpmptsp.jatim</a:t>
              </a:r>
              <a:endParaRPr lang="en-US" sz="2999" dirty="0">
                <a:solidFill>
                  <a:srgbClr val="000000"/>
                </a:solidFill>
                <a:latin typeface="Public Sans Bold"/>
              </a:endParaRPr>
            </a:p>
            <a:p>
              <a:pPr algn="just">
                <a:lnSpc>
                  <a:spcPts val="2999"/>
                </a:lnSpc>
              </a:pPr>
              <a:endParaRPr lang="en-US" sz="2999" dirty="0">
                <a:solidFill>
                  <a:srgbClr val="000000"/>
                </a:solidFill>
                <a:latin typeface="Public Sans Bold"/>
              </a:endParaRPr>
            </a:p>
            <a:p>
              <a:pPr algn="just">
                <a:lnSpc>
                  <a:spcPts val="29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Public Sans Bold"/>
                </a:rPr>
                <a:t>DPMPTSP </a:t>
              </a:r>
              <a:r>
                <a:rPr lang="en-US" sz="2999" dirty="0" err="1">
                  <a:solidFill>
                    <a:srgbClr val="000000"/>
                  </a:solidFill>
                  <a:latin typeface="Public Sans Bold"/>
                </a:rPr>
                <a:t>Jawa</a:t>
              </a:r>
              <a:r>
                <a:rPr lang="en-US" sz="2999" dirty="0">
                  <a:solidFill>
                    <a:srgbClr val="000000"/>
                  </a:solidFill>
                  <a:latin typeface="Public Sans Bold"/>
                </a:rPr>
                <a:t> Timur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93D4FB83-D551-539A-CA60-EC3752F3770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0" b="32070"/>
          <a:stretch/>
        </p:blipFill>
        <p:spPr>
          <a:xfrm>
            <a:off x="14155788" y="4186533"/>
            <a:ext cx="4494137" cy="1612138"/>
          </a:xfrm>
          <a:prstGeom prst="rect">
            <a:avLst/>
          </a:prstGeom>
          <a:effectLst>
            <a:glow rad="101600">
              <a:srgbClr val="FFFCF3">
                <a:alpha val="60000"/>
              </a:srgbClr>
            </a:glow>
          </a:effectLst>
        </p:spPr>
      </p:pic>
      <p:sp>
        <p:nvSpPr>
          <p:cNvPr id="59" name="Freeform 41">
            <a:extLst>
              <a:ext uri="{FF2B5EF4-FFF2-40B4-BE49-F238E27FC236}">
                <a16:creationId xmlns:a16="http://schemas.microsoft.com/office/drawing/2014/main" xmlns="" id="{2BF31A49-9FED-2E5F-DF36-4EBEE9ECB869}"/>
              </a:ext>
            </a:extLst>
          </p:cNvPr>
          <p:cNvSpPr/>
          <p:nvPr/>
        </p:nvSpPr>
        <p:spPr>
          <a:xfrm>
            <a:off x="14956673" y="7021682"/>
            <a:ext cx="2643792" cy="2643792"/>
          </a:xfrm>
          <a:custGeom>
            <a:avLst/>
            <a:gdLst/>
            <a:ahLst/>
            <a:cxnLst/>
            <a:rect l="l" t="t" r="r" b="b"/>
            <a:pathLst>
              <a:path w="2643792" h="2643792">
                <a:moveTo>
                  <a:pt x="0" y="0"/>
                </a:moveTo>
                <a:lnTo>
                  <a:pt x="2643792" y="0"/>
                </a:lnTo>
                <a:lnTo>
                  <a:pt x="2643792" y="2643792"/>
                </a:lnTo>
                <a:lnTo>
                  <a:pt x="0" y="264379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/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xmlns="" id="{12CB1EC9-7264-2788-23CE-65F8545F0410}"/>
              </a:ext>
            </a:extLst>
          </p:cNvPr>
          <p:cNvSpPr txBox="1"/>
          <p:nvPr/>
        </p:nvSpPr>
        <p:spPr>
          <a:xfrm>
            <a:off x="264596" y="3421627"/>
            <a:ext cx="5876766" cy="101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4000" dirty="0">
                <a:latin typeface="Squada One"/>
              </a:rPr>
              <a:t>Link Download </a:t>
            </a:r>
            <a:r>
              <a:rPr lang="en-US" sz="4000" dirty="0" err="1">
                <a:latin typeface="Squada One"/>
              </a:rPr>
              <a:t>Materi</a:t>
            </a:r>
            <a:endParaRPr lang="en-US" sz="4000" dirty="0">
              <a:latin typeface="Squada On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A161736-0AA2-AA52-74F2-E6C9E68FC4C0}"/>
              </a:ext>
            </a:extLst>
          </p:cNvPr>
          <p:cNvSpPr txBox="1"/>
          <p:nvPr/>
        </p:nvSpPr>
        <p:spPr>
          <a:xfrm>
            <a:off x="191082" y="4446350"/>
            <a:ext cx="52737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500" b="1" dirty="0">
                <a:latin typeface="Arial" panose="020B0604020202020204" pitchFamily="34" charset="0"/>
                <a:cs typeface="Arial" panose="020B0604020202020204" pitchFamily="34" charset="0"/>
              </a:rPr>
              <a:t>https://s.id/helpdesk01082024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763AEC3-7D02-0B9E-ECAF-278CE9BFD3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61" y="5111179"/>
            <a:ext cx="5557781" cy="5037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675</Words>
  <Application>Microsoft Office PowerPoint</Application>
  <PresentationFormat>Custom</PresentationFormat>
  <Paragraphs>228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Poppins Medium</vt:lpstr>
      <vt:lpstr>Poppins</vt:lpstr>
      <vt:lpstr>Norwester Bold</vt:lpstr>
      <vt:lpstr>Montserrat Semi-Bold Bold</vt:lpstr>
      <vt:lpstr>Arial Rounded MT Bold</vt:lpstr>
      <vt:lpstr>DM Sans Bold</vt:lpstr>
      <vt:lpstr>맑은 고딕</vt:lpstr>
      <vt:lpstr>Squada One</vt:lpstr>
      <vt:lpstr>Arial</vt:lpstr>
      <vt:lpstr>Public Sans Bold</vt:lpstr>
      <vt:lpstr>IBM Plex Sans</vt:lpstr>
      <vt:lpstr>Calibri</vt:lpstr>
      <vt:lpstr>Squada One Bold</vt:lpstr>
      <vt:lpstr>Algerian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datin</dc:creator>
  <cp:lastModifiedBy>IQBAL</cp:lastModifiedBy>
  <cp:revision>85</cp:revision>
  <dcterms:created xsi:type="dcterms:W3CDTF">2006-08-16T00:00:00Z</dcterms:created>
  <dcterms:modified xsi:type="dcterms:W3CDTF">2024-07-31T21:42:00Z</dcterms:modified>
  <dc:identifier>DAFabEJhPNo</dc:identifier>
</cp:coreProperties>
</file>